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56" r:id="rId2"/>
    <p:sldId id="359" r:id="rId3"/>
    <p:sldId id="358" r:id="rId4"/>
    <p:sldId id="360" r:id="rId5"/>
    <p:sldId id="310" r:id="rId6"/>
    <p:sldId id="312" r:id="rId7"/>
    <p:sldId id="313" r:id="rId8"/>
    <p:sldId id="314" r:id="rId9"/>
    <p:sldId id="315" r:id="rId10"/>
    <p:sldId id="317" r:id="rId11"/>
    <p:sldId id="329" r:id="rId12"/>
    <p:sldId id="326" r:id="rId13"/>
    <p:sldId id="328" r:id="rId14"/>
    <p:sldId id="330" r:id="rId15"/>
    <p:sldId id="345" r:id="rId16"/>
    <p:sldId id="331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346" r:id="rId26"/>
    <p:sldId id="356" r:id="rId27"/>
    <p:sldId id="357" r:id="rId28"/>
    <p:sldId id="361" r:id="rId29"/>
    <p:sldId id="352" r:id="rId30"/>
    <p:sldId id="349" r:id="rId31"/>
    <p:sldId id="343" r:id="rId32"/>
    <p:sldId id="338" r:id="rId33"/>
    <p:sldId id="339" r:id="rId34"/>
    <p:sldId id="340" r:id="rId35"/>
    <p:sldId id="341" r:id="rId36"/>
    <p:sldId id="342" r:id="rId37"/>
    <p:sldId id="299" r:id="rId38"/>
    <p:sldId id="344" r:id="rId39"/>
    <p:sldId id="30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289" r:id="rId48"/>
    <p:sldId id="291" r:id="rId49"/>
    <p:sldId id="292" r:id="rId50"/>
    <p:sldId id="293" r:id="rId51"/>
    <p:sldId id="267" r:id="rId52"/>
    <p:sldId id="275" r:id="rId53"/>
    <p:sldId id="269" r:id="rId54"/>
    <p:sldId id="270" r:id="rId55"/>
    <p:sldId id="271" r:id="rId56"/>
    <p:sldId id="272" r:id="rId57"/>
    <p:sldId id="273" r:id="rId58"/>
    <p:sldId id="274" r:id="rId59"/>
    <p:sldId id="268" r:id="rId60"/>
    <p:sldId id="288" r:id="rId61"/>
    <p:sldId id="307" r:id="rId62"/>
    <p:sldId id="308" r:id="rId63"/>
    <p:sldId id="320" r:id="rId64"/>
    <p:sldId id="332" r:id="rId65"/>
    <p:sldId id="333" r:id="rId66"/>
    <p:sldId id="334" r:id="rId67"/>
    <p:sldId id="335" r:id="rId68"/>
    <p:sldId id="336" r:id="rId69"/>
    <p:sldId id="347" r:id="rId70"/>
    <p:sldId id="348" r:id="rId71"/>
    <p:sldId id="350" r:id="rId72"/>
    <p:sldId id="351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-1290" y="4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B6283-8536-4443-98DA-38596D57C0AD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8AB10-EAC1-4981-A8D2-EED37A053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18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8AB10-EAC1-4981-A8D2-EED37A0537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04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8AB10-EAC1-4981-A8D2-EED37A0537D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96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55EB-F862-41B9-8102-48831CFA580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CF308-51F9-4851-9F05-8DE93E726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14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55EB-F862-41B9-8102-48831CFA580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CF308-51F9-4851-9F05-8DE93E726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18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55EB-F862-41B9-8102-48831CFA580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CF308-51F9-4851-9F05-8DE93E726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2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55EB-F862-41B9-8102-48831CFA580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CF308-51F9-4851-9F05-8DE93E726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04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55EB-F862-41B9-8102-48831CFA580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CF308-51F9-4851-9F05-8DE93E726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6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55EB-F862-41B9-8102-48831CFA580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CF308-51F9-4851-9F05-8DE93E726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81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55EB-F862-41B9-8102-48831CFA580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CF308-51F9-4851-9F05-8DE93E726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2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55EB-F862-41B9-8102-48831CFA580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CF308-51F9-4851-9F05-8DE93E726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28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55EB-F862-41B9-8102-48831CFA580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CF308-51F9-4851-9F05-8DE93E726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89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55EB-F862-41B9-8102-48831CFA580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CF308-51F9-4851-9F05-8DE93E726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55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55EB-F862-41B9-8102-48831CFA580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CF308-51F9-4851-9F05-8DE93E726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31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855EB-F862-41B9-8102-48831CFA580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CF308-51F9-4851-9F05-8DE93E726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9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emf"/><Relationship Id="rId10" Type="http://schemas.openxmlformats.org/officeDocument/2006/relationships/image" Target="../media/image21.png"/><Relationship Id="rId4" Type="http://schemas.openxmlformats.org/officeDocument/2006/relationships/package" Target="../embeddings/Microsoft_Excel_Worksheet1.xlsx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0" Type="http://schemas.openxmlformats.org/officeDocument/2006/relationships/image" Target="../media/image58.png"/><Relationship Id="rId4" Type="http://schemas.openxmlformats.org/officeDocument/2006/relationships/image" Target="../media/image48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520.png"/><Relationship Id="rId4" Type="http://schemas.openxmlformats.org/officeDocument/2006/relationships/image" Target="../media/image5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1.png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20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57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113.png"/><Relationship Id="rId4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93833" y="1921202"/>
            <a:ext cx="277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et simulation project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41420" y="3163547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30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</a:t>
            </a:r>
            <a:r>
              <a:rPr lang="en-US" sz="2000" dirty="0"/>
              <a:t>Sep 2020</a:t>
            </a:r>
          </a:p>
        </p:txBody>
      </p:sp>
    </p:spTree>
    <p:extLst>
      <p:ext uri="{BB962C8B-B14F-4D97-AF65-F5344CB8AC3E}">
        <p14:creationId xmlns:p14="http://schemas.microsoft.com/office/powerpoint/2010/main" val="110146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9291" y="1345721"/>
            <a:ext cx="67113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We have the conclusion for multiple systems, as long as one of the term is the same for all the systems, then the model will work.</a:t>
            </a:r>
          </a:p>
          <a:p>
            <a:endParaRPr lang="sv-SE" dirty="0" smtClean="0"/>
          </a:p>
          <a:p>
            <a:endParaRPr lang="sv-SE" dirty="0"/>
          </a:p>
          <a:p>
            <a:endParaRPr lang="sv-SE" dirty="0" smtClean="0"/>
          </a:p>
          <a:p>
            <a:r>
              <a:rPr lang="sv-SE" dirty="0" smtClean="0"/>
              <a:t>Then if we have one system possessing many emitters, how to split it into multiple systems so that we can use the above criteria.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8"/>
          <a:stretch/>
        </p:blipFill>
        <p:spPr bwMode="auto">
          <a:xfrm>
            <a:off x="1055575" y="1948132"/>
            <a:ext cx="719796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731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"/>
          <p:cNvSpPr/>
          <p:nvPr/>
        </p:nvSpPr>
        <p:spPr>
          <a:xfrm>
            <a:off x="6447258" y="3703790"/>
            <a:ext cx="1856437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852488"/>
            <a:ext cx="7553325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24794" y="152400"/>
                <a:ext cx="306205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/>
                        </a:rPr>
                        <m:t>0.7= </m:t>
                      </m:r>
                      <m:r>
                        <a:rPr lang="en-US" i="1" smtClean="0">
                          <a:latin typeface="Cambria Math"/>
                        </a:rPr>
                        <m:t>5</m:t>
                      </m:r>
                      <m:r>
                        <a:rPr lang="en-US" b="0" i="1" smtClean="0">
                          <a:latin typeface="Cambria Math"/>
                        </a:rPr>
                        <m:t>0%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×1+50%×0.4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794" y="152400"/>
                <a:ext cx="3062056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6248400" y="542925"/>
            <a:ext cx="171450" cy="790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324600" y="1333500"/>
            <a:ext cx="447675" cy="4476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/>
          <p:cNvSpPr/>
          <p:nvPr/>
        </p:nvSpPr>
        <p:spPr>
          <a:xfrm>
            <a:off x="3747116" y="371827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7"/>
          <p:cNvSpPr/>
          <p:nvPr/>
        </p:nvSpPr>
        <p:spPr>
          <a:xfrm>
            <a:off x="1039412" y="3716337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直接箭头连接符 5"/>
          <p:cNvCxnSpPr/>
          <p:nvPr/>
        </p:nvCxnSpPr>
        <p:spPr>
          <a:xfrm>
            <a:off x="1539914" y="4783137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6"/>
          <p:cNvSpPr txBox="1"/>
          <p:nvPr/>
        </p:nvSpPr>
        <p:spPr>
          <a:xfrm>
            <a:off x="1575740" y="476256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7"/>
          <p:cNvCxnSpPr/>
          <p:nvPr/>
        </p:nvCxnSpPr>
        <p:spPr>
          <a:xfrm rot="19440000">
            <a:off x="4312814" y="4748004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8"/>
          <p:cNvSpPr txBox="1"/>
          <p:nvPr/>
        </p:nvSpPr>
        <p:spPr>
          <a:xfrm>
            <a:off x="4278679" y="479460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2"/>
          <p:cNvGrpSpPr>
            <a:grpSpLocks noChangeAspect="1"/>
          </p:cNvGrpSpPr>
          <p:nvPr/>
        </p:nvGrpSpPr>
        <p:grpSpPr>
          <a:xfrm>
            <a:off x="1420412" y="3704669"/>
            <a:ext cx="630799" cy="630936"/>
            <a:chOff x="6248399" y="1904266"/>
            <a:chExt cx="929347" cy="932890"/>
          </a:xfrm>
        </p:grpSpPr>
        <p:cxnSp>
          <p:nvCxnSpPr>
            <p:cNvPr id="20" name="Straight Arrow Connector 13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14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15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16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17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18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19"/>
          <p:cNvGrpSpPr>
            <a:grpSpLocks noChangeAspect="1"/>
          </p:cNvGrpSpPr>
          <p:nvPr/>
        </p:nvGrpSpPr>
        <p:grpSpPr>
          <a:xfrm>
            <a:off x="4128116" y="3706610"/>
            <a:ext cx="630799" cy="630936"/>
            <a:chOff x="6248399" y="1904266"/>
            <a:chExt cx="929347" cy="932890"/>
          </a:xfrm>
        </p:grpSpPr>
        <p:cxnSp>
          <p:nvCxnSpPr>
            <p:cNvPr id="27" name="Straight Arrow Connector 20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1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2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3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24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25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26"/>
          <p:cNvSpPr txBox="1"/>
          <p:nvPr/>
        </p:nvSpPr>
        <p:spPr>
          <a:xfrm>
            <a:off x="3966191" y="436597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0.6</a:t>
            </a:r>
            <a:endParaRPr lang="en-US" sz="1400" dirty="0"/>
          </a:p>
        </p:txBody>
      </p:sp>
      <p:cxnSp>
        <p:nvCxnSpPr>
          <p:cNvPr id="34" name="Straight Arrow Connector 27"/>
          <p:cNvCxnSpPr/>
          <p:nvPr/>
        </p:nvCxnSpPr>
        <p:spPr>
          <a:xfrm>
            <a:off x="1725212" y="4402137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28"/>
          <p:cNvSpPr txBox="1"/>
          <p:nvPr/>
        </p:nvSpPr>
        <p:spPr>
          <a:xfrm>
            <a:off x="1801412" y="4402137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0.2</a:t>
            </a:r>
            <a:endParaRPr lang="en-US" sz="1400" dirty="0"/>
          </a:p>
        </p:txBody>
      </p:sp>
      <p:cxnSp>
        <p:nvCxnSpPr>
          <p:cNvPr id="36" name="Straight Arrow Connector 29"/>
          <p:cNvCxnSpPr/>
          <p:nvPr/>
        </p:nvCxnSpPr>
        <p:spPr>
          <a:xfrm>
            <a:off x="4451966" y="4375503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039463" y="417103"/>
            <a:ext cx="95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system2</a:t>
            </a:r>
            <a:endParaRPr 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1309319" y="418369"/>
            <a:ext cx="95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system1</a:t>
            </a: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899144" y="41755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5657409" y="41908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grpSp>
        <p:nvGrpSpPr>
          <p:cNvPr id="39" name="Group 19"/>
          <p:cNvGrpSpPr>
            <a:grpSpLocks noChangeAspect="1"/>
          </p:cNvGrpSpPr>
          <p:nvPr/>
        </p:nvGrpSpPr>
        <p:grpSpPr>
          <a:xfrm>
            <a:off x="7072817" y="3711724"/>
            <a:ext cx="630799" cy="630936"/>
            <a:chOff x="6248399" y="1904266"/>
            <a:chExt cx="929347" cy="932890"/>
          </a:xfrm>
        </p:grpSpPr>
        <p:cxnSp>
          <p:nvCxnSpPr>
            <p:cNvPr id="40" name="Straight Arrow Connector 20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21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22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23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24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25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直接箭头连接符 5"/>
          <p:cNvCxnSpPr/>
          <p:nvPr/>
        </p:nvCxnSpPr>
        <p:spPr>
          <a:xfrm>
            <a:off x="6674321" y="4772962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6"/>
          <p:cNvSpPr txBox="1"/>
          <p:nvPr/>
        </p:nvSpPr>
        <p:spPr>
          <a:xfrm>
            <a:off x="6710147" y="475239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8" name="直接箭头连接符 7"/>
          <p:cNvCxnSpPr/>
          <p:nvPr/>
        </p:nvCxnSpPr>
        <p:spPr>
          <a:xfrm rot="19440000">
            <a:off x="7818151" y="4718135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8"/>
          <p:cNvSpPr txBox="1"/>
          <p:nvPr/>
        </p:nvSpPr>
        <p:spPr>
          <a:xfrm>
            <a:off x="7784016" y="476473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TextBox 26"/>
          <p:cNvSpPr txBox="1"/>
          <p:nvPr/>
        </p:nvSpPr>
        <p:spPr>
          <a:xfrm>
            <a:off x="7756494" y="4237942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0.3</a:t>
            </a:r>
            <a:endParaRPr lang="en-US" sz="1400" dirty="0"/>
          </a:p>
        </p:txBody>
      </p:sp>
      <p:cxnSp>
        <p:nvCxnSpPr>
          <p:cNvPr id="51" name="Straight Arrow Connector 27"/>
          <p:cNvCxnSpPr/>
          <p:nvPr/>
        </p:nvCxnSpPr>
        <p:spPr>
          <a:xfrm flipH="1">
            <a:off x="6869021" y="4322496"/>
            <a:ext cx="332320" cy="3600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8"/>
          <p:cNvSpPr txBox="1"/>
          <p:nvPr/>
        </p:nvSpPr>
        <p:spPr>
          <a:xfrm>
            <a:off x="6577152" y="425388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0.1</a:t>
            </a:r>
            <a:endParaRPr lang="en-US" sz="1400" dirty="0"/>
          </a:p>
        </p:txBody>
      </p:sp>
      <p:cxnSp>
        <p:nvCxnSpPr>
          <p:cNvPr id="53" name="Straight Arrow Connector 29"/>
          <p:cNvCxnSpPr/>
          <p:nvPr/>
        </p:nvCxnSpPr>
        <p:spPr>
          <a:xfrm>
            <a:off x="7597226" y="4306999"/>
            <a:ext cx="316639" cy="3600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5657410" y="5388746"/>
            <a:ext cx="3429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abs polarization can not be considered in the et matrix.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abs strength is considered in the et matrix.</a:t>
            </a:r>
            <a:endParaRPr 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1468511" y="333689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57" name="文本框 56"/>
          <p:cNvSpPr txBox="1"/>
          <p:nvPr/>
        </p:nvSpPr>
        <p:spPr>
          <a:xfrm>
            <a:off x="4171479" y="334784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36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2400" y="116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0" y="135691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P1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8229600" y="135691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P2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400800" y="116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直接箭头连接符 5"/>
          <p:cNvCxnSpPr/>
          <p:nvPr/>
        </p:nvCxnSpPr>
        <p:spPr>
          <a:xfrm>
            <a:off x="6901302" y="1078468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6"/>
          <p:cNvSpPr txBox="1"/>
          <p:nvPr/>
        </p:nvSpPr>
        <p:spPr>
          <a:xfrm>
            <a:off x="6937128" y="105789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直接箭头连接符 7"/>
          <p:cNvCxnSpPr/>
          <p:nvPr/>
        </p:nvCxnSpPr>
        <p:spPr>
          <a:xfrm rot="19440000">
            <a:off x="8338098" y="1041394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8"/>
          <p:cNvSpPr txBox="1"/>
          <p:nvPr/>
        </p:nvSpPr>
        <p:spPr>
          <a:xfrm>
            <a:off x="8303963" y="108799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6781800" y="0"/>
            <a:ext cx="630799" cy="630936"/>
            <a:chOff x="6248399" y="1904266"/>
            <a:chExt cx="929347" cy="932890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8153400" y="0"/>
            <a:ext cx="630799" cy="630936"/>
            <a:chOff x="6248399" y="1904266"/>
            <a:chExt cx="929347" cy="932890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991475" y="65936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0.6</a:t>
            </a:r>
            <a:endParaRPr lang="en-US" sz="14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86600" y="697468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162800" y="69746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0.2</a:t>
            </a:r>
            <a:endParaRPr lang="en-US" sz="14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477250" y="668893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3"/>
          <a:stretch/>
        </p:blipFill>
        <p:spPr bwMode="auto">
          <a:xfrm>
            <a:off x="0" y="3181350"/>
            <a:ext cx="705898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8"/>
          <a:stretch/>
        </p:blipFill>
        <p:spPr bwMode="auto">
          <a:xfrm>
            <a:off x="0" y="5029200"/>
            <a:ext cx="693515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8"/>
          <a:stretch/>
        </p:blipFill>
        <p:spPr bwMode="auto">
          <a:xfrm>
            <a:off x="0" y="1323975"/>
            <a:ext cx="634460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0086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3"/>
          <a:stretch/>
        </p:blipFill>
        <p:spPr bwMode="auto">
          <a:xfrm>
            <a:off x="0" y="3190875"/>
            <a:ext cx="705898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8"/>
          <a:stretch/>
        </p:blipFill>
        <p:spPr bwMode="auto">
          <a:xfrm>
            <a:off x="0" y="5029200"/>
            <a:ext cx="69351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0"/>
          <a:stretch/>
        </p:blipFill>
        <p:spPr bwMode="auto">
          <a:xfrm>
            <a:off x="0" y="1362075"/>
            <a:ext cx="638270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8" t="20791"/>
          <a:stretch/>
        </p:blipFill>
        <p:spPr bwMode="auto">
          <a:xfrm>
            <a:off x="6640160" y="2610035"/>
            <a:ext cx="2068266" cy="1757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19"/>
          <p:cNvGrpSpPr>
            <a:grpSpLocks noChangeAspect="1"/>
          </p:cNvGrpSpPr>
          <p:nvPr/>
        </p:nvGrpSpPr>
        <p:grpSpPr>
          <a:xfrm>
            <a:off x="7358893" y="195308"/>
            <a:ext cx="630799" cy="630936"/>
            <a:chOff x="6248399" y="1904266"/>
            <a:chExt cx="929347" cy="932890"/>
          </a:xfrm>
        </p:grpSpPr>
        <p:cxnSp>
          <p:nvCxnSpPr>
            <p:cNvPr id="7" name="Straight Arrow Connector 20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21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22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23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24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25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接箭头连接符 5"/>
          <p:cNvCxnSpPr/>
          <p:nvPr/>
        </p:nvCxnSpPr>
        <p:spPr>
          <a:xfrm>
            <a:off x="6889374" y="1363081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6"/>
          <p:cNvSpPr txBox="1"/>
          <p:nvPr/>
        </p:nvSpPr>
        <p:spPr>
          <a:xfrm>
            <a:off x="6925200" y="13425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直接箭头连接符 7"/>
          <p:cNvCxnSpPr/>
          <p:nvPr/>
        </p:nvCxnSpPr>
        <p:spPr>
          <a:xfrm rot="19440000">
            <a:off x="8121983" y="1326007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8"/>
          <p:cNvSpPr txBox="1"/>
          <p:nvPr/>
        </p:nvSpPr>
        <p:spPr>
          <a:xfrm>
            <a:off x="8087848" y="137260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26"/>
          <p:cNvSpPr txBox="1"/>
          <p:nvPr/>
        </p:nvSpPr>
        <p:spPr>
          <a:xfrm>
            <a:off x="8095837" y="783671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0.3</a:t>
            </a:r>
            <a:endParaRPr lang="en-US" sz="1400" dirty="0"/>
          </a:p>
        </p:txBody>
      </p:sp>
      <p:cxnSp>
        <p:nvCxnSpPr>
          <p:cNvPr id="18" name="Straight Arrow Connector 27"/>
          <p:cNvCxnSpPr/>
          <p:nvPr/>
        </p:nvCxnSpPr>
        <p:spPr>
          <a:xfrm flipH="1">
            <a:off x="7074672" y="826245"/>
            <a:ext cx="332320" cy="46063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8"/>
          <p:cNvSpPr txBox="1"/>
          <p:nvPr/>
        </p:nvSpPr>
        <p:spPr>
          <a:xfrm>
            <a:off x="6863228" y="799617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0.1</a:t>
            </a:r>
            <a:endParaRPr lang="en-US" sz="1400" dirty="0"/>
          </a:p>
        </p:txBody>
      </p:sp>
      <p:cxnSp>
        <p:nvCxnSpPr>
          <p:cNvPr id="20" name="Straight Arrow Connector 29"/>
          <p:cNvCxnSpPr/>
          <p:nvPr/>
        </p:nvCxnSpPr>
        <p:spPr>
          <a:xfrm>
            <a:off x="7944496" y="826245"/>
            <a:ext cx="316639" cy="43206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343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4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. Four dipoles homogeneously distributed [0, 30, 60, 90]. Energy transfer to two emitters.</a:t>
            </a:r>
          </a:p>
          <a:p>
            <a:r>
              <a:rPr lang="en-US" dirty="0" smtClean="0"/>
              <a:t>(blue - excitation, red - emission)</a:t>
            </a:r>
          </a:p>
        </p:txBody>
      </p:sp>
      <p:cxnSp>
        <p:nvCxnSpPr>
          <p:cNvPr id="9" name="直接箭头连接符 8"/>
          <p:cNvCxnSpPr/>
          <p:nvPr/>
        </p:nvCxnSpPr>
        <p:spPr>
          <a:xfrm rot="-3600000" flipV="1">
            <a:off x="534148" y="1285594"/>
            <a:ext cx="1421395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rot="-5400000" flipV="1">
            <a:off x="534147" y="1285593"/>
            <a:ext cx="1421395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534149" y="1285596"/>
            <a:ext cx="1421395" cy="1"/>
          </a:xfrm>
          <a:prstGeom prst="straightConnector1">
            <a:avLst/>
          </a:prstGeom>
          <a:ln w="38100">
            <a:headEnd type="triangle"/>
            <a:tailEnd type="triangle"/>
          </a:ln>
          <a:effectLst>
            <a:glow rad="76200">
              <a:srgbClr val="FF00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rot="-1800000" flipV="1">
            <a:off x="534148" y="1285595"/>
            <a:ext cx="1421395" cy="1"/>
          </a:xfrm>
          <a:prstGeom prst="straightConnector1">
            <a:avLst/>
          </a:prstGeom>
          <a:ln w="38100">
            <a:headEnd type="triangle"/>
            <a:tailEnd type="triangle"/>
          </a:ln>
          <a:effectLst>
            <a:glow rad="76200">
              <a:srgbClr val="FF00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/>
          <p:nvPr/>
        </p:nvSpPr>
        <p:spPr>
          <a:xfrm>
            <a:off x="574735" y="2081023"/>
            <a:ext cx="1828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>
                <a:solidFill>
                  <a:srgbClr val="FF0000"/>
                </a:solidFill>
              </a:rPr>
              <a:t>0.2, 0.8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>
                <a:solidFill>
                  <a:srgbClr val="FF0000"/>
                </a:solidFill>
              </a:rPr>
              <a:t>0.2, 0.8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>
                <a:solidFill>
                  <a:srgbClr val="FF0000"/>
                </a:solidFill>
              </a:rPr>
              <a:t>0.2, 0.8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>
                <a:solidFill>
                  <a:srgbClr val="FF0000"/>
                </a:solidFill>
              </a:rPr>
              <a:t>0.2, 0.8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</p:txBody>
      </p:sp>
      <p:sp>
        <p:nvSpPr>
          <p:cNvPr id="12" name="弧形 11"/>
          <p:cNvSpPr/>
          <p:nvPr/>
        </p:nvSpPr>
        <p:spPr>
          <a:xfrm>
            <a:off x="1756363" y="906776"/>
            <a:ext cx="398352" cy="860079"/>
          </a:xfrm>
          <a:prstGeom prst="arc">
            <a:avLst/>
          </a:prstGeom>
          <a:ln>
            <a:head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4"/>
          <p:cNvSpPr/>
          <p:nvPr/>
        </p:nvSpPr>
        <p:spPr>
          <a:xfrm>
            <a:off x="2102349" y="892792"/>
            <a:ext cx="516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0.8</a:t>
            </a:r>
            <a:endParaRPr lang="en-US" dirty="0"/>
          </a:p>
        </p:txBody>
      </p:sp>
      <p:sp>
        <p:nvSpPr>
          <p:cNvPr id="14" name="弧形 13"/>
          <p:cNvSpPr/>
          <p:nvPr/>
        </p:nvSpPr>
        <p:spPr>
          <a:xfrm rot="11242643">
            <a:off x="419166" y="848303"/>
            <a:ext cx="398352" cy="860079"/>
          </a:xfrm>
          <a:prstGeom prst="arc">
            <a:avLst/>
          </a:prstGeom>
          <a:ln>
            <a:head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4"/>
          <p:cNvSpPr/>
          <p:nvPr/>
        </p:nvSpPr>
        <p:spPr>
          <a:xfrm>
            <a:off x="213266" y="1692230"/>
            <a:ext cx="516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cxnSp>
        <p:nvCxnSpPr>
          <p:cNvPr id="18" name="直接箭头连接符 17"/>
          <p:cNvCxnSpPr/>
          <p:nvPr/>
        </p:nvCxnSpPr>
        <p:spPr>
          <a:xfrm rot="-3600000" flipV="1">
            <a:off x="3819049" y="1267487"/>
            <a:ext cx="1421395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rot="-5400000" flipV="1">
            <a:off x="3819048" y="1267486"/>
            <a:ext cx="1421395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3819050" y="1267489"/>
            <a:ext cx="1421395" cy="1"/>
          </a:xfrm>
          <a:prstGeom prst="straightConnector1">
            <a:avLst/>
          </a:prstGeom>
          <a:ln w="38100">
            <a:headEnd type="triangle"/>
            <a:tailEnd type="triangle"/>
          </a:ln>
          <a:effectLst>
            <a:glow rad="76200">
              <a:srgbClr val="FF00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rot="-1800000" flipV="1">
            <a:off x="3819049" y="1267488"/>
            <a:ext cx="1421395" cy="1"/>
          </a:xfrm>
          <a:prstGeom prst="straightConnector1">
            <a:avLst/>
          </a:prstGeom>
          <a:ln w="38100">
            <a:headEnd type="triangle"/>
            <a:tailEnd type="triangle"/>
          </a:ln>
          <a:effectLst>
            <a:glow rad="76200">
              <a:srgbClr val="FF00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0" y="3035129"/>
            <a:ext cx="261840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/>
              <a:t>Emitters are also being excited, and they exchange energy with each other. </a:t>
            </a:r>
          </a:p>
          <a:p>
            <a:pPr algn="just"/>
            <a:endParaRPr lang="en-US" sz="1400" dirty="0" smtClean="0"/>
          </a:p>
          <a:p>
            <a:pPr algn="just"/>
            <a:r>
              <a:rPr lang="en-US" sz="1400" dirty="0" smtClean="0"/>
              <a:t>Model works ideally.</a:t>
            </a:r>
          </a:p>
          <a:p>
            <a:pPr algn="just"/>
            <a:r>
              <a:rPr lang="en-US" sz="1400" dirty="0" smtClean="0"/>
              <a:t>M = 0.917</a:t>
            </a:r>
          </a:p>
          <a:p>
            <a:pPr algn="just"/>
            <a:r>
              <a:rPr lang="en-US" sz="1400" dirty="0" smtClean="0"/>
              <a:t>Phase = 25 degree</a:t>
            </a:r>
          </a:p>
          <a:p>
            <a:pPr algn="just"/>
            <a:r>
              <a:rPr lang="en-US" sz="1400" dirty="0" smtClean="0"/>
              <a:t>gr= 1.02</a:t>
            </a:r>
          </a:p>
          <a:p>
            <a:pPr algn="just"/>
            <a:r>
              <a:rPr lang="en-US" sz="1400" dirty="0" smtClean="0"/>
              <a:t>et = 1</a:t>
            </a:r>
          </a:p>
          <a:p>
            <a:pPr algn="just"/>
            <a:r>
              <a:rPr lang="en-US" sz="1400" dirty="0"/>
              <a:t>r</a:t>
            </a:r>
            <a:r>
              <a:rPr lang="en-US" sz="1400" dirty="0" smtClean="0"/>
              <a:t>esidue = 0.000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The funnel is linear superposition of emitters. If the angle between emitters becomes larger, for example, </a:t>
            </a:r>
            <a:r>
              <a:rPr lang="sv-SE" sz="1400" dirty="0" smtClean="0"/>
              <a:t>two emitters at 0° and 100°, then the M_funnel will be decreased to 0.62. </a:t>
            </a:r>
            <a:endParaRPr lang="en-US" sz="1400" dirty="0" smtClean="0"/>
          </a:p>
        </p:txBody>
      </p:sp>
      <p:sp>
        <p:nvSpPr>
          <p:cNvPr id="28" name="Rectangle 4"/>
          <p:cNvSpPr/>
          <p:nvPr/>
        </p:nvSpPr>
        <p:spPr>
          <a:xfrm>
            <a:off x="3755299" y="2062916"/>
            <a:ext cx="1905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>
                <a:solidFill>
                  <a:srgbClr val="FF0000"/>
                </a:solidFill>
              </a:rPr>
              <a:t>1.0, 0.0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>
                <a:solidFill>
                  <a:srgbClr val="FF0000"/>
                </a:solidFill>
              </a:rPr>
              <a:t>0.0, 1.0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>
                <a:solidFill>
                  <a:srgbClr val="FF0000"/>
                </a:solidFill>
              </a:rPr>
              <a:t>0.2, 0.8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>
                <a:solidFill>
                  <a:srgbClr val="FF0000"/>
                </a:solidFill>
              </a:rPr>
              <a:t>0.2, 0.8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</p:txBody>
      </p:sp>
      <p:sp>
        <p:nvSpPr>
          <p:cNvPr id="29" name="矩形 28"/>
          <p:cNvSpPr/>
          <p:nvPr/>
        </p:nvSpPr>
        <p:spPr>
          <a:xfrm>
            <a:off x="3158148" y="3017023"/>
            <a:ext cx="291673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/>
              <a:t>Emitters are also being excited, but they do not exchange energy with each other. 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Model does not work ideally.</a:t>
            </a:r>
          </a:p>
          <a:p>
            <a:pPr algn="just"/>
            <a:r>
              <a:rPr lang="en-US" sz="1400" dirty="0" smtClean="0"/>
              <a:t>M = 0.99</a:t>
            </a:r>
          </a:p>
          <a:p>
            <a:pPr algn="just"/>
            <a:r>
              <a:rPr lang="en-US" sz="1400" dirty="0" smtClean="0"/>
              <a:t>Phase = 18 degree</a:t>
            </a:r>
          </a:p>
          <a:p>
            <a:pPr algn="just"/>
            <a:r>
              <a:rPr lang="en-US" sz="1400" dirty="0" smtClean="0"/>
              <a:t>gr= 2.64</a:t>
            </a:r>
          </a:p>
          <a:p>
            <a:pPr algn="just"/>
            <a:r>
              <a:rPr lang="en-US" sz="1400" dirty="0" smtClean="0"/>
              <a:t>et = 0.815</a:t>
            </a:r>
          </a:p>
          <a:p>
            <a:pPr algn="just"/>
            <a:r>
              <a:rPr lang="en-US" sz="1400" dirty="0" smtClean="0"/>
              <a:t>residue = 0.016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The funnel (red curve) is not perfectly linear superposition of emitters (yellow dashed curve). Even the angle between emitters becomes larger, for example, </a:t>
            </a:r>
            <a:r>
              <a:rPr lang="sv-SE" sz="1400" dirty="0" smtClean="0"/>
              <a:t>two emitters at 0° and 100°, the M_funnel is still equal to 1. </a:t>
            </a:r>
            <a:endParaRPr lang="en-US" sz="1400" dirty="0" smtClean="0"/>
          </a:p>
          <a:p>
            <a:pPr algn="just"/>
            <a:endParaRPr lang="en-US" sz="1400" dirty="0" smtClean="0"/>
          </a:p>
        </p:txBody>
      </p:sp>
      <p:sp>
        <p:nvSpPr>
          <p:cNvPr id="30" name="Rectangle 4"/>
          <p:cNvSpPr/>
          <p:nvPr/>
        </p:nvSpPr>
        <p:spPr>
          <a:xfrm>
            <a:off x="5013642" y="912139"/>
            <a:ext cx="762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 et</a:t>
            </a:r>
            <a:endParaRPr lang="en-US" dirty="0"/>
          </a:p>
        </p:txBody>
      </p:sp>
      <p:cxnSp>
        <p:nvCxnSpPr>
          <p:cNvPr id="31" name="直接箭头连接符 30"/>
          <p:cNvCxnSpPr/>
          <p:nvPr/>
        </p:nvCxnSpPr>
        <p:spPr>
          <a:xfrm rot="-3600000" flipV="1">
            <a:off x="6841402" y="1352218"/>
            <a:ext cx="1421395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rot="-5400000" flipV="1">
            <a:off x="6841401" y="1352217"/>
            <a:ext cx="1421395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6841403" y="1352220"/>
            <a:ext cx="1421395" cy="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  <a:effectLst>
            <a:glow>
              <a:srgbClr val="FF00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rot="-1800000" flipV="1">
            <a:off x="6841402" y="1352219"/>
            <a:ext cx="1421395" cy="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  <a:effectLst>
            <a:glow>
              <a:srgbClr val="FF00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4"/>
          <p:cNvSpPr/>
          <p:nvPr/>
        </p:nvSpPr>
        <p:spPr>
          <a:xfrm>
            <a:off x="6841403" y="2074079"/>
            <a:ext cx="1905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>
                <a:solidFill>
                  <a:srgbClr val="FF0000"/>
                </a:solidFill>
              </a:rPr>
              <a:t>1.0, 0.0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>
                <a:solidFill>
                  <a:srgbClr val="FF0000"/>
                </a:solidFill>
              </a:rPr>
              <a:t>0.0, 1.0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>
                <a:solidFill>
                  <a:srgbClr val="FF0000"/>
                </a:solidFill>
              </a:rPr>
              <a:t>0.2, 0.8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>
                <a:solidFill>
                  <a:srgbClr val="FF0000"/>
                </a:solidFill>
              </a:rPr>
              <a:t>0.2, 0.8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</p:txBody>
      </p:sp>
      <p:sp>
        <p:nvSpPr>
          <p:cNvPr id="37" name="矩形 36"/>
          <p:cNvSpPr/>
          <p:nvPr/>
        </p:nvSpPr>
        <p:spPr>
          <a:xfrm>
            <a:off x="6557413" y="3035129"/>
            <a:ext cx="218899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/>
              <a:t>Emitters are not excited, they only emit light.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Model works ideally.</a:t>
            </a:r>
          </a:p>
          <a:p>
            <a:pPr algn="just"/>
            <a:r>
              <a:rPr lang="en-US" sz="1400" dirty="0" smtClean="0"/>
              <a:t>M = 0.917</a:t>
            </a:r>
          </a:p>
          <a:p>
            <a:pPr algn="just"/>
            <a:r>
              <a:rPr lang="en-US" sz="1400" dirty="0" smtClean="0"/>
              <a:t>Phase =  25 degree</a:t>
            </a:r>
          </a:p>
          <a:p>
            <a:pPr algn="just"/>
            <a:r>
              <a:rPr lang="en-US" sz="1400" dirty="0" smtClean="0"/>
              <a:t>gr= 1.03</a:t>
            </a:r>
          </a:p>
          <a:p>
            <a:pPr algn="just"/>
            <a:r>
              <a:rPr lang="en-US" sz="1400" dirty="0" smtClean="0"/>
              <a:t>et = 1.0</a:t>
            </a:r>
          </a:p>
          <a:p>
            <a:pPr algn="just"/>
            <a:r>
              <a:rPr lang="en-US" sz="1400" dirty="0" smtClean="0"/>
              <a:t>residue = 0.000</a:t>
            </a:r>
          </a:p>
          <a:p>
            <a:pPr algn="just"/>
            <a:endParaRPr lang="en-US" sz="1400" dirty="0" smtClean="0"/>
          </a:p>
          <a:p>
            <a:pPr algn="just"/>
            <a:endParaRPr lang="en-US" sz="1400" dirty="0"/>
          </a:p>
        </p:txBody>
      </p:sp>
      <p:sp>
        <p:nvSpPr>
          <p:cNvPr id="38" name="文本框 37"/>
          <p:cNvSpPr txBox="1"/>
          <p:nvPr/>
        </p:nvSpPr>
        <p:spPr>
          <a:xfrm>
            <a:off x="194270" y="57451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 1</a:t>
            </a:r>
            <a:endParaRPr 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3562279" y="59173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 2</a:t>
            </a:r>
            <a:endParaRPr 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6565870" y="58233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 3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715125" y="5618857"/>
            <a:ext cx="2181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b="1" dirty="0" smtClean="0">
                <a:solidFill>
                  <a:srgbClr val="FF0000"/>
                </a:solidFill>
              </a:rPr>
              <a:t>These matrix are wrong. They can not be split into perfect SFA sub-systems.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3" name="&quot;No&quot; Symbol 2"/>
          <p:cNvSpPr/>
          <p:nvPr/>
        </p:nvSpPr>
        <p:spPr>
          <a:xfrm>
            <a:off x="2284771" y="1109496"/>
            <a:ext cx="4676775" cy="4667250"/>
          </a:xfrm>
          <a:prstGeom prst="noSmoking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51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113999"/>
              </p:ext>
            </p:extLst>
          </p:nvPr>
        </p:nvGraphicFramePr>
        <p:xfrm>
          <a:off x="222731" y="144602"/>
          <a:ext cx="5905500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工作表" r:id="rId4" imgW="5905538" imgH="1653480" progId="Excel.Sheet.12">
                  <p:embed/>
                </p:oleObj>
              </mc:Choice>
              <mc:Fallback>
                <p:oleObj name="工作表" r:id="rId4" imgW="5905538" imgH="1653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731" y="144602"/>
                        <a:ext cx="5905500" cy="165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/>
          <a:srcRect l="9968" r="8924"/>
          <a:stretch/>
        </p:blipFill>
        <p:spPr>
          <a:xfrm>
            <a:off x="792435" y="4698000"/>
            <a:ext cx="7559130" cy="21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764222" y="224537"/>
                <a:ext cx="272154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𝑒</m:t>
                    </m:r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𝑎𝑙𝑙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=60%∗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𝑒</m:t>
                    </m:r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+40%∗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𝑒</m:t>
                    </m:r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b="0" dirty="0" smtClean="0"/>
                  <a:t> = 0.28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222" y="224537"/>
                <a:ext cx="2721545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1570" t="-2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338" y="1959274"/>
            <a:ext cx="1152000" cy="1152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498" y="2000087"/>
            <a:ext cx="1152000" cy="1152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339" y="3570213"/>
            <a:ext cx="1155315" cy="162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8801" y="3296733"/>
            <a:ext cx="1007537" cy="648000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>
            <a:off x="834338" y="3111447"/>
            <a:ext cx="0" cy="46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131716" y="3101287"/>
            <a:ext cx="0" cy="464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5580" y="310859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2653217" y="310128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</a:t>
            </a:r>
            <a:endParaRPr 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1825562" y="291662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4149413" y="29017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0658" y="2553001"/>
            <a:ext cx="1254025" cy="115200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36478" y="2000086"/>
            <a:ext cx="1535166" cy="20802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矩形 38"/>
          <p:cNvSpPr/>
          <p:nvPr/>
        </p:nvSpPr>
        <p:spPr>
          <a:xfrm>
            <a:off x="2369504" y="2000087"/>
            <a:ext cx="1535166" cy="20802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矩形 39"/>
          <p:cNvSpPr/>
          <p:nvPr/>
        </p:nvSpPr>
        <p:spPr>
          <a:xfrm>
            <a:off x="4689325" y="2000086"/>
            <a:ext cx="1535166" cy="20802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文本框 40"/>
          <p:cNvSpPr txBox="1"/>
          <p:nvPr/>
        </p:nvSpPr>
        <p:spPr>
          <a:xfrm>
            <a:off x="6596989" y="1035410"/>
            <a:ext cx="24538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It does not matter if the emitters are excited or not.</a:t>
            </a:r>
          </a:p>
          <a:p>
            <a:pPr algn="just"/>
            <a:r>
              <a:rPr lang="en-US" dirty="0" smtClean="0"/>
              <a:t>Key point is that the matrix needs to be written in a right way so that the single system can be split into SFA sub-systems.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49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123825"/>
            <a:ext cx="566737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5" r="7328"/>
          <a:stretch/>
        </p:blipFill>
        <p:spPr bwMode="auto">
          <a:xfrm>
            <a:off x="718875" y="4698000"/>
            <a:ext cx="770625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838330" y="301841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t = 0.3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839592" y="2073464"/>
                <a:ext cx="31493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=50%∗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+50%∗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592" y="2073464"/>
                <a:ext cx="3149324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329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00563" y="3198168"/>
            <a:ext cx="394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Section 2: Three-dipole model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503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4"/>
            <a:ext cx="9143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 Four dipoles, No ET</a:t>
            </a:r>
          </a:p>
          <a:p>
            <a:pPr algn="just"/>
            <a:r>
              <a:rPr lang="sv-SE" dirty="0" smtClean="0"/>
              <a:t>The fitting results are dependent on the orientation (distribution) of the dipoles. The model works ideally when the dipoles are </a:t>
            </a:r>
            <a:r>
              <a:rPr lang="sv-SE" b="1" dirty="0" smtClean="0"/>
              <a:t>homogeneously distributed</a:t>
            </a:r>
            <a:r>
              <a:rPr lang="sv-SE" dirty="0" smtClean="0"/>
              <a:t>, such as [0, 30, 60, 90], but it does not work well when dipoles oriented inhomogeneously, such as [0, 60, 70, 90]. (More distributions have been tested). Maybe this is becasues that the three dipole model is symmetric.</a:t>
            </a:r>
          </a:p>
          <a:p>
            <a:pPr algn="just"/>
            <a:endParaRPr lang="sv-SE" dirty="0" smtClean="0"/>
          </a:p>
          <a:p>
            <a:pPr algn="just"/>
            <a:r>
              <a:rPr lang="sv-SE" dirty="0" smtClean="0"/>
              <a:t>For the inhomogeneously distributed dipoles ([0, 60, 70, 90]), the model works better when the energy transfer efficiency is higher. Because of the funnel, the system </a:t>
            </a:r>
            <a:r>
              <a:rPr lang="sv-SE" b="1" dirty="0" smtClean="0"/>
              <a:t>loses the excitaiton information (excitation anisotropy).  </a:t>
            </a:r>
          </a:p>
        </p:txBody>
      </p:sp>
    </p:spTree>
    <p:extLst>
      <p:ext uri="{BB962C8B-B14F-4D97-AF65-F5344CB8AC3E}">
        <p14:creationId xmlns:p14="http://schemas.microsoft.com/office/powerpoint/2010/main" val="3878184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69224"/>
            <a:ext cx="3183183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2" r="8079"/>
          <a:stretch/>
        </p:blipFill>
        <p:spPr bwMode="auto">
          <a:xfrm>
            <a:off x="2742136" y="685800"/>
            <a:ext cx="6290496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5" r="53033"/>
          <a:stretch/>
        </p:blipFill>
        <p:spPr bwMode="auto">
          <a:xfrm>
            <a:off x="299738" y="685800"/>
            <a:ext cx="22060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0" y="606623"/>
            <a:ext cx="10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aw portrait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85800" y="5257800"/>
            <a:ext cx="1709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Raw portrait / model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3812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[0, </a:t>
            </a:r>
            <a:r>
              <a:rPr lang="en-US" dirty="0" smtClean="0"/>
              <a:t>30</a:t>
            </a:r>
            <a:r>
              <a:rPr lang="en-US" dirty="0"/>
              <a:t>, </a:t>
            </a:r>
            <a:r>
              <a:rPr lang="en-US" dirty="0" smtClean="0"/>
              <a:t>60</a:t>
            </a:r>
            <a:r>
              <a:rPr lang="en-US" dirty="0"/>
              <a:t>, 90</a:t>
            </a:r>
            <a:r>
              <a:rPr lang="en-US" dirty="0" smtClean="0"/>
              <a:t>], no et, the fitting is ideal</a:t>
            </a:r>
            <a:endParaRPr lang="en-US" dirty="0"/>
          </a:p>
        </p:txBody>
      </p:sp>
      <p:sp>
        <p:nvSpPr>
          <p:cNvPr id="2" name="矩形 1"/>
          <p:cNvSpPr/>
          <p:nvPr/>
        </p:nvSpPr>
        <p:spPr>
          <a:xfrm>
            <a:off x="3367890" y="3457779"/>
            <a:ext cx="54592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sv-SE" dirty="0" smtClean="0"/>
              <a:t>The model works ideally when the dipoles are homogeneously distributed [0, 30, 60, 90].</a:t>
            </a:r>
          </a:p>
          <a:p>
            <a:pPr algn="just"/>
            <a:r>
              <a:rPr lang="sv-SE" dirty="0" smtClean="0"/>
              <a:t>The difference between the original portrait and model (raw portrait/model) is very small as shown in the left figure.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423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33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1568"/>
            <a:ext cx="3183184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6" r="53340"/>
          <a:stretch/>
        </p:blipFill>
        <p:spPr bwMode="auto">
          <a:xfrm>
            <a:off x="228600" y="685800"/>
            <a:ext cx="221406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7" r="8556"/>
          <a:stretch/>
        </p:blipFill>
        <p:spPr bwMode="auto">
          <a:xfrm>
            <a:off x="2743200" y="685800"/>
            <a:ext cx="6282504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0" y="606623"/>
            <a:ext cx="10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aw portrait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243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[0, 60, 70, 90</a:t>
            </a:r>
            <a:r>
              <a:rPr lang="en-US" dirty="0" smtClean="0"/>
              <a:t>], no et, the fitting is not ideal.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5800" y="5257800"/>
            <a:ext cx="1709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Raw portrait / model</a:t>
            </a:r>
            <a:endParaRPr 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3367890" y="3457779"/>
            <a:ext cx="54592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sv-SE" dirty="0" smtClean="0"/>
              <a:t>The model does not work ideally when the dipoles are inhomogeneously distributed [0, 60, 70, 90].</a:t>
            </a:r>
          </a:p>
          <a:p>
            <a:pPr algn="just"/>
            <a:r>
              <a:rPr lang="sv-SE" dirty="0" smtClean="0"/>
              <a:t>The difference between the original portrait and model (raw portrait/model) is much larger in comparison with the [0, 30, 60, 90].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02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2922622" cy="216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400"/>
            <a:ext cx="2922622" cy="216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" y="4317000"/>
            <a:ext cx="2922621" cy="216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43200" y="838200"/>
            <a:ext cx="152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[1.0, </a:t>
            </a:r>
            <a:r>
              <a:rPr lang="en-US" sz="1400" dirty="0">
                <a:solidFill>
                  <a:srgbClr val="FF0000"/>
                </a:solidFill>
              </a:rPr>
              <a:t>0.0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1.0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0.0</a:t>
            </a:r>
            <a:r>
              <a:rPr lang="en-US" sz="1400" dirty="0"/>
              <a:t>, 1.0,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</a:t>
            </a:r>
            <a:r>
              <a:rPr lang="en-US" sz="1400" dirty="0">
                <a:solidFill>
                  <a:srgbClr val="FF0000"/>
                </a:solidFill>
              </a:rPr>
              <a:t> 0.0</a:t>
            </a:r>
            <a:r>
              <a:rPr lang="en-US" sz="1400" dirty="0"/>
              <a:t>, 0.0, 1.0]</a:t>
            </a:r>
          </a:p>
        </p:txBody>
      </p:sp>
      <p:sp>
        <p:nvSpPr>
          <p:cNvPr id="9" name="矩形 8"/>
          <p:cNvSpPr/>
          <p:nvPr/>
        </p:nvSpPr>
        <p:spPr>
          <a:xfrm>
            <a:off x="2743200" y="2855893"/>
            <a:ext cx="1447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[0.9, </a:t>
            </a:r>
            <a:r>
              <a:rPr lang="en-US" sz="1400" dirty="0">
                <a:solidFill>
                  <a:srgbClr val="FF0000"/>
                </a:solidFill>
              </a:rPr>
              <a:t>0.1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1.0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0.1</a:t>
            </a:r>
            <a:r>
              <a:rPr lang="en-US" sz="1400" dirty="0"/>
              <a:t>, 0.9,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0.1</a:t>
            </a:r>
            <a:r>
              <a:rPr lang="en-US" sz="1400" dirty="0"/>
              <a:t>, 0.0, 0.9]</a:t>
            </a:r>
          </a:p>
        </p:txBody>
      </p:sp>
      <p:sp>
        <p:nvSpPr>
          <p:cNvPr id="10" name="矩形 9"/>
          <p:cNvSpPr/>
          <p:nvPr/>
        </p:nvSpPr>
        <p:spPr>
          <a:xfrm>
            <a:off x="2743200" y="4989493"/>
            <a:ext cx="152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[0.8,</a:t>
            </a:r>
            <a:r>
              <a:rPr lang="en-US" sz="1400" dirty="0">
                <a:solidFill>
                  <a:srgbClr val="FF0000"/>
                </a:solidFill>
              </a:rPr>
              <a:t> 0.2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1.0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0.2</a:t>
            </a:r>
            <a:r>
              <a:rPr lang="en-US" sz="1400" dirty="0"/>
              <a:t>, 0.8,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0.2</a:t>
            </a:r>
            <a:r>
              <a:rPr lang="en-US" sz="1400" dirty="0"/>
              <a:t>, 0.0, 0.8]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8255" y="7428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portrait / model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268" y="144851"/>
            <a:ext cx="4831732" cy="3456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989791" y="7441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[0, 60, 70, 90]</a:t>
            </a:r>
          </a:p>
        </p:txBody>
      </p:sp>
      <p:sp>
        <p:nvSpPr>
          <p:cNvPr id="3" name="矩形 2"/>
          <p:cNvSpPr/>
          <p:nvPr/>
        </p:nvSpPr>
        <p:spPr>
          <a:xfrm>
            <a:off x="4634520" y="3592731"/>
            <a:ext cx="41872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sv-SE" dirty="0" smtClean="0"/>
              <a:t>For the inhomogeneously distributed dipoles ([0, 60, 70, 90]), the model works better (the residue is decreased) when the energy transfer to one specific emitter. Because of the funnel, the system </a:t>
            </a:r>
            <a:r>
              <a:rPr lang="sv-SE" b="1" dirty="0" smtClean="0"/>
              <a:t>loses the excitaiton information (excitation anisotropy). </a:t>
            </a:r>
          </a:p>
          <a:p>
            <a:pPr algn="just"/>
            <a:r>
              <a:rPr lang="sv-SE" dirty="0" smtClean="0"/>
              <a:t>The higher the energy transfer efficiency, the less information of excitation can be left. The model works ideally when et = 1.</a:t>
            </a:r>
          </a:p>
        </p:txBody>
      </p:sp>
    </p:spTree>
    <p:extLst>
      <p:ext uri="{BB962C8B-B14F-4D97-AF65-F5344CB8AC3E}">
        <p14:creationId xmlns:p14="http://schemas.microsoft.com/office/powerpoint/2010/main" val="931566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" y="4317000"/>
            <a:ext cx="2922622" cy="21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9" y="2340328"/>
            <a:ext cx="2922622" cy="21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128"/>
            <a:ext cx="2922622" cy="216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67000" y="962074"/>
            <a:ext cx="1447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[0.7, </a:t>
            </a:r>
            <a:r>
              <a:rPr lang="en-US" sz="1400" dirty="0">
                <a:solidFill>
                  <a:srgbClr val="FF0000"/>
                </a:solidFill>
              </a:rPr>
              <a:t>0.3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1.0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0.3</a:t>
            </a:r>
            <a:r>
              <a:rPr lang="en-US" sz="1400" dirty="0"/>
              <a:t>, 0.7,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0.3</a:t>
            </a:r>
            <a:r>
              <a:rPr lang="en-US" sz="1400" dirty="0"/>
              <a:t>, 0.0, 0.7]</a:t>
            </a:r>
          </a:p>
        </p:txBody>
      </p:sp>
      <p:sp>
        <p:nvSpPr>
          <p:cNvPr id="7" name="矩形 6"/>
          <p:cNvSpPr/>
          <p:nvPr/>
        </p:nvSpPr>
        <p:spPr>
          <a:xfrm>
            <a:off x="2667000" y="2943274"/>
            <a:ext cx="152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[0.6, </a:t>
            </a:r>
            <a:r>
              <a:rPr lang="en-US" sz="1400" dirty="0">
                <a:solidFill>
                  <a:srgbClr val="FF0000"/>
                </a:solidFill>
              </a:rPr>
              <a:t>0.4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1.0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0.4</a:t>
            </a:r>
            <a:r>
              <a:rPr lang="en-US" sz="1400" dirty="0"/>
              <a:t>, 0.6,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0.4</a:t>
            </a:r>
            <a:r>
              <a:rPr lang="en-US" sz="1400" dirty="0"/>
              <a:t>, 0.0, 0.6]</a:t>
            </a:r>
          </a:p>
        </p:txBody>
      </p:sp>
      <p:sp>
        <p:nvSpPr>
          <p:cNvPr id="9" name="矩形 8"/>
          <p:cNvSpPr/>
          <p:nvPr/>
        </p:nvSpPr>
        <p:spPr>
          <a:xfrm>
            <a:off x="2667000" y="4913911"/>
            <a:ext cx="2057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[0.5, </a:t>
            </a:r>
            <a:r>
              <a:rPr lang="en-US" sz="1400" dirty="0">
                <a:solidFill>
                  <a:srgbClr val="FF0000"/>
                </a:solidFill>
              </a:rPr>
              <a:t>0.5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1.0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0.5</a:t>
            </a:r>
            <a:r>
              <a:rPr lang="en-US" sz="1400" dirty="0"/>
              <a:t>, 0.5,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0.5</a:t>
            </a:r>
            <a:r>
              <a:rPr lang="en-US" sz="1400" dirty="0"/>
              <a:t>, 0.0, 0.5]</a:t>
            </a:r>
          </a:p>
        </p:txBody>
      </p:sp>
    </p:spTree>
    <p:extLst>
      <p:ext uri="{BB962C8B-B14F-4D97-AF65-F5344CB8AC3E}">
        <p14:creationId xmlns:p14="http://schemas.microsoft.com/office/powerpoint/2010/main" val="3234448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7000"/>
            <a:ext cx="2922622" cy="21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2200"/>
            <a:ext cx="2922622" cy="21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000"/>
            <a:ext cx="2922622" cy="216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67000" y="983946"/>
            <a:ext cx="1981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[0.4, </a:t>
            </a:r>
            <a:r>
              <a:rPr lang="en-US" sz="1400" dirty="0">
                <a:solidFill>
                  <a:srgbClr val="FF0000"/>
                </a:solidFill>
              </a:rPr>
              <a:t>0.6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1.0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0.6</a:t>
            </a:r>
            <a:r>
              <a:rPr lang="en-US" sz="1400" dirty="0"/>
              <a:t>, 0.4,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0.6</a:t>
            </a:r>
            <a:r>
              <a:rPr lang="en-US" sz="1400" dirty="0"/>
              <a:t>, 0.0, 0.4]</a:t>
            </a:r>
          </a:p>
        </p:txBody>
      </p:sp>
      <p:sp>
        <p:nvSpPr>
          <p:cNvPr id="7" name="矩形 6"/>
          <p:cNvSpPr/>
          <p:nvPr/>
        </p:nvSpPr>
        <p:spPr>
          <a:xfrm>
            <a:off x="2705100" y="2965146"/>
            <a:ext cx="1905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[0.3, </a:t>
            </a:r>
            <a:r>
              <a:rPr lang="en-US" sz="1400" dirty="0">
                <a:solidFill>
                  <a:srgbClr val="FF0000"/>
                </a:solidFill>
              </a:rPr>
              <a:t>0.7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[0.0, </a:t>
            </a:r>
            <a:r>
              <a:rPr lang="en-US" sz="1400" dirty="0" smtClean="0">
                <a:solidFill>
                  <a:srgbClr val="FF0000"/>
                </a:solidFill>
              </a:rPr>
              <a:t>1.0</a:t>
            </a:r>
            <a:r>
              <a:rPr lang="en-US" sz="1400" dirty="0" smtClean="0"/>
              <a:t>, 0.0, 0.0]</a:t>
            </a:r>
          </a:p>
          <a:p>
            <a:r>
              <a:rPr lang="en-US" sz="1400" dirty="0" smtClean="0"/>
              <a:t>[0.0, </a:t>
            </a:r>
            <a:r>
              <a:rPr lang="en-US" sz="1400" dirty="0" smtClean="0">
                <a:solidFill>
                  <a:srgbClr val="FF0000"/>
                </a:solidFill>
              </a:rPr>
              <a:t>0.7</a:t>
            </a:r>
            <a:r>
              <a:rPr lang="en-US" sz="1400" dirty="0" smtClean="0"/>
              <a:t>, 0.3, 0.0]</a:t>
            </a:r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0.7</a:t>
            </a:r>
            <a:r>
              <a:rPr lang="en-US" sz="1400" dirty="0"/>
              <a:t>, 0.0, 0.3]</a:t>
            </a:r>
          </a:p>
        </p:txBody>
      </p:sp>
      <p:sp>
        <p:nvSpPr>
          <p:cNvPr id="9" name="矩形 8"/>
          <p:cNvSpPr/>
          <p:nvPr/>
        </p:nvSpPr>
        <p:spPr>
          <a:xfrm>
            <a:off x="2703214" y="4919946"/>
            <a:ext cx="2057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[0.2, </a:t>
            </a:r>
            <a:r>
              <a:rPr lang="en-US" sz="1400" dirty="0">
                <a:solidFill>
                  <a:srgbClr val="FF0000"/>
                </a:solidFill>
              </a:rPr>
              <a:t>0.8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1.0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0.8</a:t>
            </a:r>
            <a:r>
              <a:rPr lang="en-US" sz="1400" dirty="0"/>
              <a:t>, 0.2,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0.8</a:t>
            </a:r>
            <a:r>
              <a:rPr lang="en-US" sz="1400" dirty="0"/>
              <a:t>, 0.0, 0.2]</a:t>
            </a:r>
          </a:p>
        </p:txBody>
      </p:sp>
    </p:spTree>
    <p:extLst>
      <p:ext uri="{BB962C8B-B14F-4D97-AF65-F5344CB8AC3E}">
        <p14:creationId xmlns:p14="http://schemas.microsoft.com/office/powerpoint/2010/main" val="947974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3" y="2335800"/>
            <a:ext cx="2922622" cy="21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400"/>
            <a:ext cx="2922622" cy="216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67000" y="881346"/>
            <a:ext cx="152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[0.1, </a:t>
            </a:r>
            <a:r>
              <a:rPr lang="en-US" sz="1400" dirty="0">
                <a:solidFill>
                  <a:srgbClr val="FF0000"/>
                </a:solidFill>
              </a:rPr>
              <a:t>0.9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1.0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0.9</a:t>
            </a:r>
            <a:r>
              <a:rPr lang="en-US" sz="1400" dirty="0"/>
              <a:t>, 0.1,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0.9</a:t>
            </a:r>
            <a:r>
              <a:rPr lang="en-US" sz="1400" dirty="0"/>
              <a:t>, 0.0, 0.1]</a:t>
            </a:r>
          </a:p>
        </p:txBody>
      </p:sp>
      <p:sp>
        <p:nvSpPr>
          <p:cNvPr id="7" name="矩形 6"/>
          <p:cNvSpPr/>
          <p:nvPr/>
        </p:nvSpPr>
        <p:spPr>
          <a:xfrm>
            <a:off x="2667000" y="2942519"/>
            <a:ext cx="152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[0.0, </a:t>
            </a:r>
            <a:r>
              <a:rPr lang="en-US" sz="1400" dirty="0">
                <a:solidFill>
                  <a:srgbClr val="FF0000"/>
                </a:solidFill>
              </a:rPr>
              <a:t>1.0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1.0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1.0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1.0</a:t>
            </a:r>
            <a:r>
              <a:rPr lang="en-US" sz="1400" dirty="0"/>
              <a:t>, 0.0, 0.0]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321" y="3810000"/>
            <a:ext cx="3507156" cy="259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321" y="1446600"/>
            <a:ext cx="3507156" cy="259200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>
            <a:off x="679010" y="2869949"/>
            <a:ext cx="4197790" cy="2236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1828800" y="2742600"/>
            <a:ext cx="3223521" cy="76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362200" y="4533268"/>
            <a:ext cx="16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Numerical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2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7950" y="0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Break the symmetry of three-dipole model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85750"/>
            <a:ext cx="661035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[0, 60, 70, 90], no </a:t>
            </a:r>
            <a:r>
              <a:rPr lang="en-US" dirty="0" smtClean="0"/>
              <a:t>et</a:t>
            </a:r>
          </a:p>
          <a:p>
            <a:r>
              <a:rPr lang="sv-SE" sz="1600" b="1" dirty="0" smtClean="0"/>
              <a:t>Symmetric three-dipole model. </a:t>
            </a:r>
            <a:r>
              <a:rPr lang="sv-SE" sz="1600" dirty="0"/>
              <a:t>r</a:t>
            </a:r>
            <a:r>
              <a:rPr lang="sv-SE" sz="1600" dirty="0" smtClean="0"/>
              <a:t>esi = 0.0347.  </a:t>
            </a:r>
            <a:r>
              <a:rPr lang="en-US" sz="1600" dirty="0" smtClean="0"/>
              <a:t>the </a:t>
            </a:r>
            <a:r>
              <a:rPr lang="en-US" sz="1600" dirty="0"/>
              <a:t>fitting is not ideal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0" y="3514725"/>
            <a:ext cx="42580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b="1" dirty="0" smtClean="0"/>
              <a:t>Unsymmetric </a:t>
            </a:r>
            <a:r>
              <a:rPr lang="sv-SE" sz="1600" b="1" dirty="0"/>
              <a:t>three dipole </a:t>
            </a:r>
            <a:r>
              <a:rPr lang="sv-SE" sz="1600" b="1" dirty="0" smtClean="0"/>
              <a:t>model. </a:t>
            </a:r>
            <a:r>
              <a:rPr lang="sv-SE" sz="1600" dirty="0"/>
              <a:t>r</a:t>
            </a:r>
            <a:r>
              <a:rPr lang="sv-SE" sz="1600" dirty="0" smtClean="0"/>
              <a:t>esi = 0.0001. </a:t>
            </a:r>
          </a:p>
          <a:p>
            <a:r>
              <a:rPr lang="sv-SE" sz="1600" dirty="0" smtClean="0"/>
              <a:t>Alpha = 64.4 degree, Beta = 25.7 degree</a:t>
            </a:r>
            <a:endParaRPr lang="en-US" sz="1600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6645"/>
          <a:stretch/>
        </p:blipFill>
        <p:spPr bwMode="auto">
          <a:xfrm>
            <a:off x="0" y="4236720"/>
            <a:ext cx="9144000" cy="246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0" y="3486150"/>
            <a:ext cx="914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8143" r="6967"/>
          <a:stretch/>
        </p:blipFill>
        <p:spPr>
          <a:xfrm>
            <a:off x="150920" y="899099"/>
            <a:ext cx="8966448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79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2396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[0, 60, 70, 90], no </a:t>
            </a:r>
            <a:r>
              <a:rPr lang="en-US" sz="1400" dirty="0" smtClean="0"/>
              <a:t>et</a:t>
            </a:r>
            <a:endParaRPr lang="en-US" sz="1400" dirty="0"/>
          </a:p>
          <a:p>
            <a:r>
              <a:rPr lang="sv-SE" sz="1400" dirty="0" smtClean="0"/>
              <a:t>Symmetric three dipole model</a:t>
            </a:r>
            <a:endParaRPr lang="en-US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460171"/>
            <a:ext cx="7766497" cy="18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53" y="3259086"/>
            <a:ext cx="7886598" cy="18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8" y="5058000"/>
            <a:ext cx="7766497" cy="18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482" y="0"/>
            <a:ext cx="2435518" cy="180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73157" y="1805631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/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547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2593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[0, 60, 70, 90], no </a:t>
            </a:r>
            <a:r>
              <a:rPr lang="en-US" sz="1400" dirty="0" smtClean="0"/>
              <a:t>et</a:t>
            </a:r>
          </a:p>
          <a:p>
            <a:r>
              <a:rPr lang="sv-SE" sz="1400" dirty="0" smtClean="0"/>
              <a:t>Unsymmetric </a:t>
            </a:r>
            <a:r>
              <a:rPr lang="sv-SE" sz="1400" dirty="0"/>
              <a:t>three dipole </a:t>
            </a:r>
            <a:r>
              <a:rPr lang="sv-SE" sz="1400" dirty="0" smtClean="0"/>
              <a:t>model</a:t>
            </a:r>
            <a:endParaRPr lang="en-US" sz="1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8000"/>
            <a:ext cx="7886598" cy="18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8070"/>
            <a:ext cx="7886598" cy="180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8000"/>
            <a:ext cx="7886598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482" y="0"/>
            <a:ext cx="2435518" cy="180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73157" y="1805631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/ model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482177" y="6074796"/>
            <a:ext cx="149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t is fixed to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25255" y="1076960"/>
            <a:ext cx="8056891" cy="3647440"/>
            <a:chOff x="225255" y="1076960"/>
            <a:chExt cx="8056891" cy="364744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/>
            <a:srcRect l="10007"/>
            <a:stretch/>
          </p:blipFill>
          <p:spPr>
            <a:xfrm>
              <a:off x="6090354" y="2913029"/>
              <a:ext cx="2191792" cy="180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1794" y="1251099"/>
              <a:ext cx="2435518" cy="180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/>
            <a:srcRect l="20088" r="52791" b="4228"/>
            <a:stretch/>
          </p:blipFill>
          <p:spPr>
            <a:xfrm>
              <a:off x="2032000" y="1242825"/>
              <a:ext cx="2106320" cy="172389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5"/>
            <a:srcRect l="11343" t="10722" r="63330"/>
            <a:stretch/>
          </p:blipFill>
          <p:spPr>
            <a:xfrm>
              <a:off x="4084102" y="1444101"/>
              <a:ext cx="1997476" cy="160699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6"/>
            <a:srcRect l="11031" t="10771" r="63974" b="-632"/>
            <a:stretch/>
          </p:blipFill>
          <p:spPr>
            <a:xfrm>
              <a:off x="4084103" y="3106910"/>
              <a:ext cx="1971258" cy="161749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7"/>
            <a:srcRect l="20700" t="10320" r="52047" b="3884"/>
            <a:stretch/>
          </p:blipFill>
          <p:spPr>
            <a:xfrm>
              <a:off x="2082799" y="3098799"/>
              <a:ext cx="2149399" cy="1544321"/>
            </a:xfrm>
            <a:prstGeom prst="rect">
              <a:avLst/>
            </a:prstGeom>
          </p:spPr>
        </p:pic>
        <p:grpSp>
          <p:nvGrpSpPr>
            <p:cNvPr id="34" name="组合 33"/>
            <p:cNvGrpSpPr/>
            <p:nvPr/>
          </p:nvGrpSpPr>
          <p:grpSpPr>
            <a:xfrm>
              <a:off x="274489" y="1560470"/>
              <a:ext cx="1620000" cy="1417917"/>
              <a:chOff x="242045" y="747670"/>
              <a:chExt cx="1620000" cy="1417917"/>
            </a:xfrm>
          </p:grpSpPr>
          <p:cxnSp>
            <p:nvCxnSpPr>
              <p:cNvPr id="17" name="Straight Connector 19"/>
              <p:cNvCxnSpPr>
                <a:cxnSpLocks noChangeAspect="1"/>
              </p:cNvCxnSpPr>
              <p:nvPr/>
            </p:nvCxnSpPr>
            <p:spPr>
              <a:xfrm flipV="1">
                <a:off x="326645" y="747670"/>
                <a:ext cx="1422076" cy="954635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4"/>
              <p:cNvCxnSpPr/>
              <p:nvPr/>
            </p:nvCxnSpPr>
            <p:spPr>
              <a:xfrm>
                <a:off x="242045" y="1287259"/>
                <a:ext cx="1620000" cy="0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6"/>
              <p:cNvCxnSpPr/>
              <p:nvPr/>
            </p:nvCxnSpPr>
            <p:spPr>
              <a:xfrm flipV="1">
                <a:off x="509160" y="934835"/>
                <a:ext cx="962025" cy="65722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3"/>
              <p:cNvCxnSpPr/>
              <p:nvPr/>
            </p:nvCxnSpPr>
            <p:spPr>
              <a:xfrm rot="1140000" flipH="1" flipV="1">
                <a:off x="880635" y="848696"/>
                <a:ext cx="180975" cy="876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16"/>
              <p:cNvCxnSpPr/>
              <p:nvPr/>
            </p:nvCxnSpPr>
            <p:spPr>
              <a:xfrm>
                <a:off x="547260" y="1201534"/>
                <a:ext cx="847725" cy="1714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4"/>
                  <p:cNvSpPr txBox="1"/>
                  <p:nvPr/>
                </p:nvSpPr>
                <p:spPr>
                  <a:xfrm>
                    <a:off x="354485" y="1165188"/>
                    <a:ext cx="38241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4485" y="1165188"/>
                    <a:ext cx="382412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4"/>
                  <p:cNvSpPr txBox="1"/>
                  <p:nvPr/>
                </p:nvSpPr>
                <p:spPr>
                  <a:xfrm>
                    <a:off x="559301" y="1373321"/>
                    <a:ext cx="38241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301" y="1373321"/>
                    <a:ext cx="382412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文本框 29"/>
              <p:cNvSpPr txBox="1"/>
              <p:nvPr/>
            </p:nvSpPr>
            <p:spPr>
              <a:xfrm>
                <a:off x="509160" y="1796255"/>
                <a:ext cx="84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dirty="0" smtClean="0">
                    <a:latin typeface="Calibri" panose="020F0502020204030204" pitchFamily="34" charset="0"/>
                  </a:rPr>
                  <a:t>α</a:t>
                </a:r>
                <a:r>
                  <a:rPr lang="en-US" dirty="0" smtClean="0">
                    <a:latin typeface="Calibri" panose="020F0502020204030204" pitchFamily="34" charset="0"/>
                  </a:rPr>
                  <a:t> = 57°</a:t>
                </a:r>
                <a:endParaRPr lang="en-US" dirty="0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225255" y="3249560"/>
              <a:ext cx="1718468" cy="1393017"/>
              <a:chOff x="309866" y="3007895"/>
              <a:chExt cx="1718468" cy="1393017"/>
            </a:xfrm>
          </p:grpSpPr>
          <p:cxnSp>
            <p:nvCxnSpPr>
              <p:cNvPr id="27" name="Straight Connector 19"/>
              <p:cNvCxnSpPr>
                <a:cxnSpLocks noChangeAspect="1"/>
              </p:cNvCxnSpPr>
              <p:nvPr/>
            </p:nvCxnSpPr>
            <p:spPr>
              <a:xfrm flipV="1">
                <a:off x="492934" y="3007895"/>
                <a:ext cx="1422076" cy="954635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4"/>
              <p:cNvCxnSpPr/>
              <p:nvPr/>
            </p:nvCxnSpPr>
            <p:spPr>
              <a:xfrm>
                <a:off x="408334" y="3547484"/>
                <a:ext cx="1620000" cy="0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6"/>
              <p:cNvCxnSpPr/>
              <p:nvPr/>
            </p:nvCxnSpPr>
            <p:spPr>
              <a:xfrm flipV="1">
                <a:off x="665918" y="3204099"/>
                <a:ext cx="962025" cy="65722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3"/>
              <p:cNvCxnSpPr/>
              <p:nvPr/>
            </p:nvCxnSpPr>
            <p:spPr>
              <a:xfrm rot="2280000" flipH="1" flipV="1">
                <a:off x="1037393" y="3117960"/>
                <a:ext cx="180975" cy="8762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6"/>
              <p:cNvCxnSpPr/>
              <p:nvPr/>
            </p:nvCxnSpPr>
            <p:spPr>
              <a:xfrm rot="540000">
                <a:off x="704018" y="3470798"/>
                <a:ext cx="847725" cy="1714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24"/>
                  <p:cNvSpPr txBox="1"/>
                  <p:nvPr/>
                </p:nvSpPr>
                <p:spPr>
                  <a:xfrm>
                    <a:off x="512812" y="3418964"/>
                    <a:ext cx="38241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812" y="3418964"/>
                    <a:ext cx="382412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27"/>
                  <p:cNvSpPr txBox="1"/>
                  <p:nvPr/>
                </p:nvSpPr>
                <p:spPr>
                  <a:xfrm>
                    <a:off x="655979" y="3708170"/>
                    <a:ext cx="38241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5979" y="3708170"/>
                    <a:ext cx="382412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文本框 30"/>
              <p:cNvSpPr txBox="1"/>
              <p:nvPr/>
            </p:nvSpPr>
            <p:spPr>
              <a:xfrm>
                <a:off x="309866" y="4031580"/>
                <a:ext cx="84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dirty="0" smtClean="0">
                    <a:latin typeface="Calibri" panose="020F0502020204030204" pitchFamily="34" charset="0"/>
                  </a:rPr>
                  <a:t>α</a:t>
                </a:r>
                <a:r>
                  <a:rPr lang="en-US" dirty="0" smtClean="0">
                    <a:latin typeface="Calibri" panose="020F0502020204030204" pitchFamily="34" charset="0"/>
                  </a:rPr>
                  <a:t> = 64°</a:t>
                </a:r>
                <a:endParaRPr lang="en-US" dirty="0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164798" y="4020042"/>
                <a:ext cx="84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dirty="0" smtClean="0">
                    <a:latin typeface="Calibri" panose="020F0502020204030204" pitchFamily="34" charset="0"/>
                  </a:rPr>
                  <a:t>β</a:t>
                </a:r>
                <a:r>
                  <a:rPr lang="en-US" dirty="0" smtClean="0">
                    <a:latin typeface="Calibri" panose="020F0502020204030204" pitchFamily="34" charset="0"/>
                  </a:rPr>
                  <a:t> = 26°</a:t>
                </a:r>
                <a:endParaRPr lang="en-US" dirty="0"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2509520" y="1076960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Original </a:t>
              </a:r>
              <a:endParaRPr lang="en-US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650321" y="1079918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Model </a:t>
              </a:r>
              <a:endParaRPr 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159064" y="1089538"/>
              <a:ext cx="1616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Original/Model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7640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r="8311"/>
          <a:stretch/>
        </p:blipFill>
        <p:spPr bwMode="auto">
          <a:xfrm>
            <a:off x="240714" y="1442808"/>
            <a:ext cx="8734425" cy="246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2097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[0, </a:t>
            </a:r>
            <a:r>
              <a:rPr lang="en-US" b="1" dirty="0" smtClean="0"/>
              <a:t>30</a:t>
            </a:r>
            <a:r>
              <a:rPr lang="en-US" b="1" dirty="0"/>
              <a:t>, </a:t>
            </a:r>
            <a:r>
              <a:rPr lang="en-US" b="1" dirty="0" smtClean="0"/>
              <a:t>60</a:t>
            </a:r>
            <a:r>
              <a:rPr lang="en-US" b="1" dirty="0"/>
              <a:t>, 90], no 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1450" y="523875"/>
            <a:ext cx="4535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If the system is symmetric, then alpha = beta </a:t>
            </a:r>
          </a:p>
          <a:p>
            <a:r>
              <a:rPr lang="sv-SE" sz="1600" dirty="0" smtClean="0"/>
              <a:t>In the case [0 30 60 90], </a:t>
            </a:r>
            <a:r>
              <a:rPr lang="sv-SE" sz="1600" dirty="0"/>
              <a:t>alpha = beta = 42.06 degree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7156173" y="6297433"/>
            <a:ext cx="187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t is not fixed to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26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0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V="1">
            <a:off x="2038350" y="3571875"/>
            <a:ext cx="2057400" cy="138112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" t="26791" r="69531" b="50000"/>
          <a:stretch/>
        </p:blipFill>
        <p:spPr bwMode="auto">
          <a:xfrm>
            <a:off x="2162176" y="209550"/>
            <a:ext cx="4988404" cy="155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" t="45625" r="73189" b="40417"/>
          <a:stretch/>
        </p:blipFill>
        <p:spPr bwMode="auto">
          <a:xfrm>
            <a:off x="1819275" y="1828798"/>
            <a:ext cx="5553075" cy="118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2076450" y="4305300"/>
            <a:ext cx="2047875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562225" y="3952876"/>
            <a:ext cx="962025" cy="657224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920000" flipH="1" flipV="1">
            <a:off x="2933700" y="3876676"/>
            <a:ext cx="180975" cy="876299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600325" y="4219575"/>
            <a:ext cx="847725" cy="171451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409119" y="4167741"/>
                <a:ext cx="382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119" y="4167741"/>
                <a:ext cx="3824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562225" y="4456947"/>
                <a:ext cx="382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225" y="4456947"/>
                <a:ext cx="382412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8" r="14339"/>
          <a:stretch/>
        </p:blipFill>
        <p:spPr bwMode="auto">
          <a:xfrm>
            <a:off x="1600200" y="5357813"/>
            <a:ext cx="6356525" cy="100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0" name="Straight Connector 29"/>
          <p:cNvCxnSpPr/>
          <p:nvPr/>
        </p:nvCxnSpPr>
        <p:spPr>
          <a:xfrm>
            <a:off x="0" y="3333750"/>
            <a:ext cx="914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562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/>
          <p:nvPr/>
        </p:nvSpPr>
        <p:spPr>
          <a:xfrm>
            <a:off x="2091225" y="3198168"/>
            <a:ext cx="496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Section </a:t>
            </a:r>
            <a:r>
              <a:rPr lang="en-US" sz="2400" dirty="0"/>
              <a:t>3</a:t>
            </a:r>
            <a:r>
              <a:rPr lang="en-US" sz="2400" dirty="0" smtClean="0"/>
              <a:t>: Solution (</a:t>
            </a:r>
            <a:r>
              <a:rPr lang="sv-SE" sz="2400" dirty="0" smtClean="0"/>
              <a:t>et and anisotropy)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3940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668030"/>
            <a:ext cx="2938326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668030"/>
            <a:ext cx="2938326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12"/>
              <p:cNvSpPr txBox="1"/>
              <p:nvPr/>
            </p:nvSpPr>
            <p:spPr>
              <a:xfrm>
                <a:off x="2819400" y="4949064"/>
                <a:ext cx="1002069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400" b="0" i="1" smtClean="0">
                          <a:latin typeface="Cambria Math"/>
                        </a:rPr>
                        <m:t>𝑝</m:t>
                      </m:r>
                      <m:r>
                        <a:rPr lang="sv-SE" sz="14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sv-SE" sz="1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v-SE" sz="1400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sv-SE" sz="1400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</m:num>
                        <m:den>
                          <m:r>
                            <a:rPr lang="sv-SE" sz="1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949064"/>
                <a:ext cx="1002069" cy="495649"/>
              </a:xfrm>
              <a:prstGeom prst="rect">
                <a:avLst/>
              </a:prstGeom>
              <a:blipFill rotWithShape="1">
                <a:blip r:embed="rId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36"/>
              <p:cNvSpPr txBox="1"/>
              <p:nvPr/>
            </p:nvSpPr>
            <p:spPr>
              <a:xfrm>
                <a:off x="6248400" y="4949064"/>
                <a:ext cx="1256754" cy="5006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400" b="0" i="1" smtClean="0">
                          <a:latin typeface="Cambria Math"/>
                        </a:rPr>
                        <m:t>𝑟</m:t>
                      </m:r>
                      <m:r>
                        <a:rPr lang="sv-SE" sz="1400" b="0" i="1" smtClean="0">
                          <a:latin typeface="Cambria Math"/>
                        </a:rPr>
                        <m:t>=2×</m:t>
                      </m:r>
                      <m:f>
                        <m:fPr>
                          <m:ctrlPr>
                            <a:rPr lang="sv-SE" sz="1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v-SE" sz="1400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sv-SE" sz="1400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</m:num>
                        <m:den>
                          <m:r>
                            <a:rPr lang="sv-SE" sz="1400" b="0" i="1" smtClean="0">
                              <a:latin typeface="Cambria Math"/>
                            </a:rPr>
                            <m:t>5+</m:t>
                          </m:r>
                          <m:r>
                            <a:rPr lang="sv-SE" sz="1400" i="1">
                              <a:latin typeface="Cambria Math"/>
                              <a:ea typeface="Cambria Math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949064"/>
                <a:ext cx="1256754" cy="500650"/>
              </a:xfrm>
              <a:prstGeom prst="rect">
                <a:avLst/>
              </a:prstGeom>
              <a:blipFill rotWithShape="1">
                <a:blip r:embed="rId5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3"/>
          <p:cNvSpPr/>
          <p:nvPr/>
        </p:nvSpPr>
        <p:spPr>
          <a:xfrm>
            <a:off x="0" y="0"/>
            <a:ext cx="4300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Large number of  systems (</a:t>
            </a:r>
            <a:r>
              <a:rPr lang="sv-SE" u="sng" dirty="0" smtClean="0"/>
              <a:t>1000 molecules</a:t>
            </a:r>
            <a:r>
              <a:rPr lang="sv-SE" dirty="0" smtClean="0"/>
              <a:t>) </a:t>
            </a:r>
          </a:p>
          <a:p>
            <a:r>
              <a:rPr lang="sv-SE" dirty="0" smtClean="0">
                <a:ea typeface="Cambria Math"/>
              </a:rPr>
              <a:t>-- Solution (et in frozen solution / rotation)</a:t>
            </a:r>
            <a:endParaRPr lang="en-US" dirty="0"/>
          </a:p>
        </p:txBody>
      </p:sp>
      <p:cxnSp>
        <p:nvCxnSpPr>
          <p:cNvPr id="3" name="直接箭头连接符 2"/>
          <p:cNvCxnSpPr/>
          <p:nvPr/>
        </p:nvCxnSpPr>
        <p:spPr>
          <a:xfrm rot="-1800000" flipV="1">
            <a:off x="1371860" y="2082670"/>
            <a:ext cx="903600" cy="1"/>
          </a:xfrm>
          <a:prstGeom prst="straightConnector1">
            <a:avLst/>
          </a:prstGeom>
          <a:ln w="38100">
            <a:headEnd type="triangle"/>
            <a:tailEnd type="triangle"/>
          </a:ln>
          <a:effectLst>
            <a:glow rad="76200">
              <a:srgbClr val="FF00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rot="1800000" flipH="1" flipV="1">
            <a:off x="2792191" y="2082671"/>
            <a:ext cx="903600" cy="1"/>
          </a:xfrm>
          <a:prstGeom prst="straightConnector1">
            <a:avLst/>
          </a:prstGeom>
          <a:ln w="38100">
            <a:headEnd type="triangle"/>
            <a:tailEnd type="triangle"/>
          </a:ln>
          <a:effectLst>
            <a:glow rad="76200">
              <a:srgbClr val="FF00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rot="840000" flipH="1" flipV="1">
            <a:off x="4347878" y="2082671"/>
            <a:ext cx="903600" cy="1"/>
          </a:xfrm>
          <a:prstGeom prst="straightConnector1">
            <a:avLst/>
          </a:prstGeom>
          <a:ln w="38100">
            <a:headEnd type="triangle"/>
            <a:tailEnd type="triangle"/>
          </a:ln>
          <a:effectLst>
            <a:glow rad="76200">
              <a:srgbClr val="FF00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rot="3240000" flipH="1" flipV="1">
            <a:off x="5849245" y="2082670"/>
            <a:ext cx="903600" cy="1"/>
          </a:xfrm>
          <a:prstGeom prst="straightConnector1">
            <a:avLst/>
          </a:prstGeom>
          <a:ln w="38100">
            <a:headEnd type="triangle"/>
            <a:tailEnd type="triangle"/>
          </a:ln>
          <a:effectLst>
            <a:glow rad="76200">
              <a:srgbClr val="FF00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262214" y="1680982"/>
            <a:ext cx="752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……</a:t>
            </a:r>
            <a:endParaRPr lang="en-US" sz="3200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1" r="51685"/>
          <a:stretch/>
        </p:blipFill>
        <p:spPr bwMode="auto">
          <a:xfrm>
            <a:off x="1499371" y="2709204"/>
            <a:ext cx="2530384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8" r="51863"/>
          <a:stretch/>
        </p:blipFill>
        <p:spPr bwMode="auto">
          <a:xfrm>
            <a:off x="4992383" y="2709204"/>
            <a:ext cx="2821152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6"/>
          <p:cNvSpPr txBox="1"/>
          <p:nvPr/>
        </p:nvSpPr>
        <p:spPr>
          <a:xfrm>
            <a:off x="2353621" y="2584311"/>
            <a:ext cx="69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No et</a:t>
            </a:r>
            <a:endParaRPr lang="en-US" dirty="0"/>
          </a:p>
        </p:txBody>
      </p:sp>
      <p:sp>
        <p:nvSpPr>
          <p:cNvPr id="11" name="TextBox 7"/>
          <p:cNvSpPr txBox="1"/>
          <p:nvPr/>
        </p:nvSpPr>
        <p:spPr>
          <a:xfrm>
            <a:off x="5964897" y="2584311"/>
            <a:ext cx="76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Full et</a:t>
            </a:r>
            <a:endParaRPr 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20620" y="623066"/>
            <a:ext cx="9123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Case 1: </a:t>
            </a:r>
          </a:p>
          <a:p>
            <a:pPr algn="just"/>
            <a:r>
              <a:rPr lang="en-US" dirty="0" smtClean="0"/>
              <a:t>Each molecule absorbs and emits at the same direction. The higher the energy transfer between dipoles, the lower the anisotropy of the solution.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" y="2453052"/>
            <a:ext cx="16001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400" dirty="0" smtClean="0"/>
              <a:t>For one dipole absorbing and emitting at the same direction, the </a:t>
            </a:r>
            <a:r>
              <a:rPr lang="sv-SE" sz="1400" dirty="0" smtClean="0">
                <a:latin typeface="Cambria Math"/>
                <a:ea typeface="Cambria Math"/>
              </a:rPr>
              <a:t>𝜀 calculated from the model is equal to 0.0.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193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0620" y="0"/>
                <a:ext cx="9123379" cy="2041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Case 2: </a:t>
                </a:r>
              </a:p>
              <a:p>
                <a:r>
                  <a:rPr lang="en-US" sz="1600" dirty="0" smtClean="0"/>
                  <a:t>Each molecule absorbs and emits at different directions. </a:t>
                </a:r>
              </a:p>
              <a:p>
                <a:pPr algn="just"/>
                <a:r>
                  <a:rPr lang="en-US" sz="1600" dirty="0" smtClean="0"/>
                  <a:t>nReplicates </a:t>
                </a:r>
                <a:r>
                  <a:rPr lang="sv-SE" sz="1600" dirty="0" smtClean="0"/>
                  <a:t>= 50</a:t>
                </a:r>
              </a:p>
              <a:p>
                <a:pPr algn="just"/>
                <a:r>
                  <a:rPr lang="sv-SE" sz="1600" dirty="0"/>
                  <a:t>N is the number of </a:t>
                </a:r>
                <a:r>
                  <a:rPr lang="sv-SE" sz="1600" dirty="0" smtClean="0"/>
                  <a:t>systems</a:t>
                </a:r>
              </a:p>
              <a:p>
                <a:r>
                  <a:rPr lang="sv-SE" sz="1600" dirty="0" smtClean="0">
                    <a:latin typeface="Cambria Math" panose="02040503050406030204" pitchFamily="18" charset="0"/>
                  </a:rPr>
                  <a:t>bl </a:t>
                </a:r>
                <a:r>
                  <a:rPr lang="sv-SE" sz="1600" dirty="0">
                    <a:latin typeface="Cambria Math" panose="02040503050406030204" pitchFamily="18" charset="0"/>
                  </a:rPr>
                  <a:t>= [1, 0]</a:t>
                </a:r>
                <a:endParaRPr lang="en-US" sz="16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et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matrix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i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i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v-SE" sz="1600" dirty="0" smtClean="0"/>
              </a:p>
              <a:p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0" y="0"/>
                <a:ext cx="9123379" cy="2041841"/>
              </a:xfrm>
              <a:prstGeom prst="rect">
                <a:avLst/>
              </a:prstGeom>
              <a:blipFill rotWithShape="1">
                <a:blip r:embed="rId2"/>
                <a:stretch>
                  <a:fillRect l="-534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70"/>
          <p:cNvGrpSpPr/>
          <p:nvPr/>
        </p:nvGrpSpPr>
        <p:grpSpPr>
          <a:xfrm rot="20926714">
            <a:off x="2833602" y="1104358"/>
            <a:ext cx="985221" cy="242746"/>
            <a:chOff x="3270001" y="3580101"/>
            <a:chExt cx="985221" cy="242746"/>
          </a:xfrm>
        </p:grpSpPr>
        <p:cxnSp>
          <p:nvCxnSpPr>
            <p:cNvPr id="4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74"/>
          <p:cNvGrpSpPr/>
          <p:nvPr/>
        </p:nvGrpSpPr>
        <p:grpSpPr>
          <a:xfrm rot="1065797">
            <a:off x="4345785" y="1076203"/>
            <a:ext cx="985221" cy="242746"/>
            <a:chOff x="3270001" y="3580101"/>
            <a:chExt cx="985221" cy="242746"/>
          </a:xfrm>
        </p:grpSpPr>
        <p:cxnSp>
          <p:nvCxnSpPr>
            <p:cNvPr id="8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78"/>
          <p:cNvGrpSpPr/>
          <p:nvPr/>
        </p:nvGrpSpPr>
        <p:grpSpPr>
          <a:xfrm rot="18407730">
            <a:off x="5717653" y="1117994"/>
            <a:ext cx="985221" cy="242746"/>
            <a:chOff x="3270001" y="3580101"/>
            <a:chExt cx="985221" cy="242746"/>
          </a:xfrm>
        </p:grpSpPr>
        <p:cxnSp>
          <p:nvCxnSpPr>
            <p:cNvPr id="12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82"/>
          <p:cNvGrpSpPr/>
          <p:nvPr/>
        </p:nvGrpSpPr>
        <p:grpSpPr>
          <a:xfrm rot="3561674">
            <a:off x="6938409" y="1060455"/>
            <a:ext cx="985221" cy="242746"/>
            <a:chOff x="3270001" y="3580101"/>
            <a:chExt cx="985221" cy="242746"/>
          </a:xfrm>
        </p:grpSpPr>
        <p:cxnSp>
          <p:nvCxnSpPr>
            <p:cNvPr id="16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8101737" y="823843"/>
            <a:ext cx="752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……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8"/>
              <p:cNvSpPr/>
              <p:nvPr/>
            </p:nvSpPr>
            <p:spPr>
              <a:xfrm>
                <a:off x="2674033" y="1309562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/>
                          <a:ea typeface="Cambria Math"/>
                        </a:rPr>
                        <m:t>β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033" y="1309562"/>
                <a:ext cx="324128" cy="307777"/>
              </a:xfrm>
              <a:prstGeom prst="rect">
                <a:avLst/>
              </a:prstGeom>
              <a:blipFill rotWithShape="0"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3693567" y="774937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830" y="2422138"/>
            <a:ext cx="4082907" cy="3017520"/>
          </a:xfrm>
          <a:prstGeom prst="rect">
            <a:avLst/>
          </a:prstGeom>
        </p:spPr>
      </p:pic>
      <p:pic>
        <p:nvPicPr>
          <p:cNvPr id="2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08" y="2422138"/>
            <a:ext cx="4082907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3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17894" r="53072"/>
          <a:stretch/>
        </p:blipFill>
        <p:spPr>
          <a:xfrm>
            <a:off x="273670" y="5369855"/>
            <a:ext cx="1758821" cy="1404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89650" y="5887189"/>
            <a:ext cx="519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170°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18738" r="53230"/>
          <a:stretch/>
        </p:blipFill>
        <p:spPr>
          <a:xfrm>
            <a:off x="314687" y="3992750"/>
            <a:ext cx="1698171" cy="1404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66700" y="4458861"/>
            <a:ext cx="519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140°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43965" y="3167243"/>
            <a:ext cx="4283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9</a:t>
            </a:r>
            <a:r>
              <a:rPr lang="en-US" sz="1400" dirty="0" smtClean="0"/>
              <a:t>0</a:t>
            </a:r>
            <a:r>
              <a:rPr lang="en-US" sz="1400" dirty="0"/>
              <a:t>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/>
          <a:srcRect l="18819" r="52250"/>
          <a:stretch/>
        </p:blipFill>
        <p:spPr>
          <a:xfrm>
            <a:off x="329483" y="2657837"/>
            <a:ext cx="1752600" cy="140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684755" y="4613889"/>
                <a:ext cx="1809919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755" y="4613889"/>
                <a:ext cx="1809919" cy="46262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684755" y="5226436"/>
                <a:ext cx="1293944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755" y="5226436"/>
                <a:ext cx="1293944" cy="4667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2684755" y="4114812"/>
            <a:ext cx="4890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analytical solution for 2D. See detail in SI section2.</a:t>
            </a:r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/>
          <a:srcRect l="18864" r="51352"/>
          <a:stretch/>
        </p:blipFill>
        <p:spPr>
          <a:xfrm>
            <a:off x="325550" y="1339200"/>
            <a:ext cx="1804313" cy="140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21" y="519816"/>
            <a:ext cx="336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43964" y="1846653"/>
            <a:ext cx="428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40°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8"/>
          <a:srcRect l="17826" r="51986"/>
          <a:stretch/>
        </p:blipFill>
        <p:spPr>
          <a:xfrm>
            <a:off x="278514" y="0"/>
            <a:ext cx="1828800" cy="1404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84755" y="2886809"/>
            <a:ext cx="601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There are 1000 molecules in total.</a:t>
            </a:r>
          </a:p>
          <a:p>
            <a:pPr algn="just"/>
            <a:r>
              <a:rPr lang="en-US" dirty="0" smtClean="0"/>
              <a:t>Anisotropy r0 for different angles </a:t>
            </a:r>
            <a:r>
              <a:rPr lang="sv-SE" dirty="0" smtClean="0"/>
              <a:t>(</a:t>
            </a:r>
            <a:r>
              <a:rPr lang="el-GR" dirty="0" smtClean="0">
                <a:latin typeface="Cambria Math"/>
                <a:ea typeface="Cambria Math"/>
              </a:rPr>
              <a:t>β</a:t>
            </a:r>
            <a:r>
              <a:rPr lang="sv-SE" dirty="0" smtClean="0"/>
              <a:t>) </a:t>
            </a:r>
            <a:r>
              <a:rPr lang="en-US" dirty="0" smtClean="0"/>
              <a:t>calculated from the left 2D portraits.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77" y="163890"/>
            <a:ext cx="3428044" cy="256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943" y="163890"/>
            <a:ext cx="3428044" cy="256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37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/>
          <p:nvPr/>
        </p:nvSpPr>
        <p:spPr>
          <a:xfrm>
            <a:off x="20620" y="0"/>
            <a:ext cx="91233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Case 3: </a:t>
            </a:r>
          </a:p>
          <a:p>
            <a:pPr algn="just"/>
            <a:r>
              <a:rPr lang="sv-SE" sz="1600" dirty="0" smtClean="0"/>
              <a:t>Each molecule consist of three symmetric  dipoles. Two side dipoles are excited. Then energy transfer to the center dipole and emits.</a:t>
            </a:r>
            <a:endParaRPr lang="en-US" sz="1600" dirty="0" smtClean="0"/>
          </a:p>
          <a:p>
            <a:pPr algn="just"/>
            <a:r>
              <a:rPr lang="en-US" sz="1600" dirty="0" smtClean="0"/>
              <a:t>nReplicates </a:t>
            </a:r>
            <a:r>
              <a:rPr lang="sv-SE" sz="1600" dirty="0" smtClean="0"/>
              <a:t>= 50</a:t>
            </a:r>
          </a:p>
          <a:p>
            <a:pPr algn="just"/>
            <a:r>
              <a:rPr lang="sv-SE" sz="1600" dirty="0"/>
              <a:t>N is the number of </a:t>
            </a:r>
            <a:r>
              <a:rPr lang="sv-SE" sz="1600" dirty="0" smtClean="0"/>
              <a:t>systems</a:t>
            </a:r>
          </a:p>
          <a:p>
            <a:endParaRPr lang="sv-SE" sz="1600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5" name="直接箭头连接符 15"/>
          <p:cNvCxnSpPr/>
          <p:nvPr/>
        </p:nvCxnSpPr>
        <p:spPr>
          <a:xfrm>
            <a:off x="2821912" y="1297951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20"/>
          <p:cNvSpPr txBox="1"/>
          <p:nvPr/>
        </p:nvSpPr>
        <p:spPr>
          <a:xfrm>
            <a:off x="3807133" y="991647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7" name="弧形 23"/>
          <p:cNvSpPr/>
          <p:nvPr/>
        </p:nvSpPr>
        <p:spPr>
          <a:xfrm>
            <a:off x="3588327" y="1117692"/>
            <a:ext cx="248056" cy="242746"/>
          </a:xfrm>
          <a:prstGeom prst="arc">
            <a:avLst>
              <a:gd name="adj1" fmla="val 16200000"/>
              <a:gd name="adj2" fmla="val 976613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直接箭头连接符 15"/>
          <p:cNvCxnSpPr/>
          <p:nvPr/>
        </p:nvCxnSpPr>
        <p:spPr>
          <a:xfrm rot="-3600000">
            <a:off x="2856139" y="1297951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形 23"/>
          <p:cNvSpPr/>
          <p:nvPr/>
        </p:nvSpPr>
        <p:spPr>
          <a:xfrm flipV="1">
            <a:off x="3461171" y="864905"/>
            <a:ext cx="248056" cy="242746"/>
          </a:xfrm>
          <a:prstGeom prst="arc">
            <a:avLst>
              <a:gd name="adj1" fmla="val 19641321"/>
              <a:gd name="adj2" fmla="val 5923172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接箭头连接符 17"/>
          <p:cNvCxnSpPr/>
          <p:nvPr/>
        </p:nvCxnSpPr>
        <p:spPr>
          <a:xfrm rot="-1800000">
            <a:off x="2844261" y="1297951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20"/>
          <p:cNvSpPr txBox="1"/>
          <p:nvPr/>
        </p:nvSpPr>
        <p:spPr>
          <a:xfrm>
            <a:off x="3672021" y="665284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8"/>
              <p:cNvSpPr/>
              <p:nvPr/>
            </p:nvSpPr>
            <p:spPr>
              <a:xfrm>
                <a:off x="2621747" y="1297951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/>
                          <a:ea typeface="Cambria Math"/>
                        </a:rPr>
                        <m:t>β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747" y="1297951"/>
                <a:ext cx="324128" cy="307777"/>
              </a:xfrm>
              <a:prstGeom prst="rect">
                <a:avLst/>
              </a:prstGeom>
              <a:blipFill rotWithShape="1"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 rot="18822268">
            <a:off x="4508409" y="821281"/>
            <a:ext cx="1014471" cy="902422"/>
            <a:chOff x="3748011" y="2335570"/>
            <a:chExt cx="1014471" cy="902422"/>
          </a:xfrm>
        </p:grpSpPr>
        <p:cxnSp>
          <p:nvCxnSpPr>
            <p:cNvPr id="13" name="直接箭头连接符 15"/>
            <p:cNvCxnSpPr/>
            <p:nvPr/>
          </p:nvCxnSpPr>
          <p:spPr>
            <a:xfrm>
              <a:off x="3748011" y="2786781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弧形 23"/>
            <p:cNvSpPr/>
            <p:nvPr/>
          </p:nvSpPr>
          <p:spPr>
            <a:xfrm>
              <a:off x="4514426" y="2606522"/>
              <a:ext cx="248056" cy="242746"/>
            </a:xfrm>
            <a:prstGeom prst="arc">
              <a:avLst>
                <a:gd name="adj1" fmla="val 16200000"/>
                <a:gd name="adj2" fmla="val 976613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直接箭头连接符 15"/>
            <p:cNvCxnSpPr/>
            <p:nvPr/>
          </p:nvCxnSpPr>
          <p:spPr>
            <a:xfrm rot="-3600000">
              <a:off x="3782238" y="2786781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弧形 23"/>
            <p:cNvSpPr/>
            <p:nvPr/>
          </p:nvSpPr>
          <p:spPr>
            <a:xfrm flipV="1">
              <a:off x="4387270" y="2353735"/>
              <a:ext cx="248056" cy="242746"/>
            </a:xfrm>
            <a:prstGeom prst="arc">
              <a:avLst>
                <a:gd name="adj1" fmla="val 19641321"/>
                <a:gd name="adj2" fmla="val 5923172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直接箭头连接符 17"/>
            <p:cNvCxnSpPr/>
            <p:nvPr/>
          </p:nvCxnSpPr>
          <p:spPr>
            <a:xfrm rot="-1800000">
              <a:off x="3770360" y="2786781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 rot="2149827">
            <a:off x="5935695" y="894550"/>
            <a:ext cx="1014471" cy="902422"/>
            <a:chOff x="3748011" y="2335570"/>
            <a:chExt cx="1014471" cy="902422"/>
          </a:xfrm>
        </p:grpSpPr>
        <p:cxnSp>
          <p:nvCxnSpPr>
            <p:cNvPr id="24" name="直接箭头连接符 15"/>
            <p:cNvCxnSpPr/>
            <p:nvPr/>
          </p:nvCxnSpPr>
          <p:spPr>
            <a:xfrm>
              <a:off x="3748011" y="2786781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弧形 23"/>
            <p:cNvSpPr/>
            <p:nvPr/>
          </p:nvSpPr>
          <p:spPr>
            <a:xfrm>
              <a:off x="4514426" y="2606522"/>
              <a:ext cx="248056" cy="242746"/>
            </a:xfrm>
            <a:prstGeom prst="arc">
              <a:avLst>
                <a:gd name="adj1" fmla="val 16200000"/>
                <a:gd name="adj2" fmla="val 976613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直接箭头连接符 15"/>
            <p:cNvCxnSpPr/>
            <p:nvPr/>
          </p:nvCxnSpPr>
          <p:spPr>
            <a:xfrm rot="-3600000">
              <a:off x="3782238" y="2786781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弧形 23"/>
            <p:cNvSpPr/>
            <p:nvPr/>
          </p:nvSpPr>
          <p:spPr>
            <a:xfrm flipV="1">
              <a:off x="4387270" y="2353735"/>
              <a:ext cx="248056" cy="242746"/>
            </a:xfrm>
            <a:prstGeom prst="arc">
              <a:avLst>
                <a:gd name="adj1" fmla="val 19641321"/>
                <a:gd name="adj2" fmla="val 5923172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直接箭头连接符 17"/>
            <p:cNvCxnSpPr/>
            <p:nvPr/>
          </p:nvCxnSpPr>
          <p:spPr>
            <a:xfrm rot="-1800000">
              <a:off x="3770360" y="2786781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 rot="17431475">
            <a:off x="7301434" y="791973"/>
            <a:ext cx="1014471" cy="902422"/>
            <a:chOff x="3748011" y="2335570"/>
            <a:chExt cx="1014471" cy="902422"/>
          </a:xfrm>
        </p:grpSpPr>
        <p:cxnSp>
          <p:nvCxnSpPr>
            <p:cNvPr id="30" name="直接箭头连接符 15"/>
            <p:cNvCxnSpPr/>
            <p:nvPr/>
          </p:nvCxnSpPr>
          <p:spPr>
            <a:xfrm>
              <a:off x="3748011" y="2786781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弧形 23"/>
            <p:cNvSpPr/>
            <p:nvPr/>
          </p:nvSpPr>
          <p:spPr>
            <a:xfrm>
              <a:off x="4514426" y="2606522"/>
              <a:ext cx="248056" cy="242746"/>
            </a:xfrm>
            <a:prstGeom prst="arc">
              <a:avLst>
                <a:gd name="adj1" fmla="val 16200000"/>
                <a:gd name="adj2" fmla="val 976613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直接箭头连接符 15"/>
            <p:cNvCxnSpPr/>
            <p:nvPr/>
          </p:nvCxnSpPr>
          <p:spPr>
            <a:xfrm rot="-3600000">
              <a:off x="3782238" y="2786781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弧形 23"/>
            <p:cNvSpPr/>
            <p:nvPr/>
          </p:nvSpPr>
          <p:spPr>
            <a:xfrm flipV="1">
              <a:off x="4387270" y="2353735"/>
              <a:ext cx="248056" cy="242746"/>
            </a:xfrm>
            <a:prstGeom prst="arc">
              <a:avLst>
                <a:gd name="adj1" fmla="val 19641321"/>
                <a:gd name="adj2" fmla="val 5923172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直接箭头连接符 17"/>
            <p:cNvCxnSpPr/>
            <p:nvPr/>
          </p:nvCxnSpPr>
          <p:spPr>
            <a:xfrm rot="-1800000">
              <a:off x="3770360" y="2786781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18"/>
          <p:cNvSpPr txBox="1"/>
          <p:nvPr/>
        </p:nvSpPr>
        <p:spPr>
          <a:xfrm>
            <a:off x="8101737" y="823843"/>
            <a:ext cx="752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……</a:t>
            </a:r>
            <a:endParaRPr lang="en-US" sz="3200" dirty="0"/>
          </a:p>
        </p:txBody>
      </p:sp>
      <p:pic>
        <p:nvPicPr>
          <p:cNvPr id="69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06" y="2139511"/>
            <a:ext cx="4135359" cy="3017520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4878346" y="2139511"/>
            <a:ext cx="4082909" cy="3017520"/>
            <a:chOff x="4781634" y="2327115"/>
            <a:chExt cx="4082909" cy="3017520"/>
          </a:xfrm>
        </p:grpSpPr>
        <p:pic>
          <p:nvPicPr>
            <p:cNvPr id="70" name="图片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1634" y="2327115"/>
              <a:ext cx="4082909" cy="3017520"/>
            </a:xfrm>
            <a:prstGeom prst="rect">
              <a:avLst/>
            </a:prstGeom>
          </p:spPr>
        </p:pic>
        <p:cxnSp>
          <p:nvCxnSpPr>
            <p:cNvPr id="71" name="直接箭头连接符 33"/>
            <p:cNvCxnSpPr/>
            <p:nvPr/>
          </p:nvCxnSpPr>
          <p:spPr>
            <a:xfrm flipV="1">
              <a:off x="5522818" y="4131072"/>
              <a:ext cx="631372" cy="693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1499001" y="5566566"/>
            <a:ext cx="6093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The et decreased slower when the absorber is more isotropic.</a:t>
            </a:r>
          </a:p>
          <a:p>
            <a:r>
              <a:rPr lang="sv-SE" dirty="0" smtClean="0"/>
              <a:t>The more polarized the absorber, the less overlap of excitation.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46" y="2225224"/>
            <a:ext cx="3305615" cy="246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" name="组合 31"/>
          <p:cNvGrpSpPr/>
          <p:nvPr/>
        </p:nvGrpSpPr>
        <p:grpSpPr>
          <a:xfrm>
            <a:off x="92248" y="5166946"/>
            <a:ext cx="1830114" cy="940444"/>
            <a:chOff x="4072018" y="4856649"/>
            <a:chExt cx="1830114" cy="940444"/>
          </a:xfrm>
        </p:grpSpPr>
        <p:cxnSp>
          <p:nvCxnSpPr>
            <p:cNvPr id="6" name="直接箭头连接符 15"/>
            <p:cNvCxnSpPr/>
            <p:nvPr/>
          </p:nvCxnSpPr>
          <p:spPr>
            <a:xfrm rot="-1140000">
              <a:off x="4272183" y="5489316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20"/>
            <p:cNvSpPr txBox="1"/>
            <p:nvPr/>
          </p:nvSpPr>
          <p:spPr>
            <a:xfrm>
              <a:off x="5257404" y="5183012"/>
              <a:ext cx="644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100%</a:t>
              </a:r>
              <a:endParaRPr lang="en-US" sz="1600" dirty="0"/>
            </a:p>
          </p:txBody>
        </p:sp>
        <p:sp>
          <p:nvSpPr>
            <p:cNvPr id="8" name="弧形 23"/>
            <p:cNvSpPr/>
            <p:nvPr/>
          </p:nvSpPr>
          <p:spPr>
            <a:xfrm>
              <a:off x="5038598" y="5309057"/>
              <a:ext cx="248056" cy="242746"/>
            </a:xfrm>
            <a:prstGeom prst="arc">
              <a:avLst>
                <a:gd name="adj1" fmla="val 16200000"/>
                <a:gd name="adj2" fmla="val 976613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直接箭头连接符 15"/>
            <p:cNvCxnSpPr/>
            <p:nvPr/>
          </p:nvCxnSpPr>
          <p:spPr>
            <a:xfrm rot="-2400000">
              <a:off x="4306410" y="5489316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弧形 23"/>
            <p:cNvSpPr/>
            <p:nvPr/>
          </p:nvSpPr>
          <p:spPr>
            <a:xfrm flipV="1">
              <a:off x="4911442" y="5056270"/>
              <a:ext cx="248056" cy="242746"/>
            </a:xfrm>
            <a:prstGeom prst="arc">
              <a:avLst>
                <a:gd name="adj1" fmla="val 19641321"/>
                <a:gd name="adj2" fmla="val 5923172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直接箭头连接符 17"/>
            <p:cNvCxnSpPr/>
            <p:nvPr/>
          </p:nvCxnSpPr>
          <p:spPr>
            <a:xfrm rot="-1800000">
              <a:off x="4294532" y="5489316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20"/>
            <p:cNvSpPr txBox="1"/>
            <p:nvPr/>
          </p:nvSpPr>
          <p:spPr>
            <a:xfrm>
              <a:off x="5122292" y="4856649"/>
              <a:ext cx="644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100%</a:t>
              </a:r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8"/>
                <p:cNvSpPr/>
                <p:nvPr/>
              </p:nvSpPr>
              <p:spPr>
                <a:xfrm>
                  <a:off x="4072018" y="5489316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  <a:ea typeface="Cambria Math"/>
                          </a:rPr>
                          <m:t>β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2018" y="5489316"/>
                  <a:ext cx="324128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组合 30"/>
          <p:cNvGrpSpPr/>
          <p:nvPr/>
        </p:nvGrpSpPr>
        <p:grpSpPr>
          <a:xfrm>
            <a:off x="92248" y="2940068"/>
            <a:ext cx="1830114" cy="1083878"/>
            <a:chOff x="4839326" y="2597237"/>
            <a:chExt cx="1830114" cy="1083878"/>
          </a:xfrm>
        </p:grpSpPr>
        <p:cxnSp>
          <p:nvCxnSpPr>
            <p:cNvPr id="14" name="直接箭头连接符 15"/>
            <p:cNvCxnSpPr/>
            <p:nvPr/>
          </p:nvCxnSpPr>
          <p:spPr>
            <a:xfrm>
              <a:off x="5039491" y="3229904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20"/>
            <p:cNvSpPr txBox="1"/>
            <p:nvPr/>
          </p:nvSpPr>
          <p:spPr>
            <a:xfrm>
              <a:off x="6024712" y="2923600"/>
              <a:ext cx="644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100%</a:t>
              </a:r>
              <a:endParaRPr lang="en-US" sz="1600" dirty="0"/>
            </a:p>
          </p:txBody>
        </p:sp>
        <p:sp>
          <p:nvSpPr>
            <p:cNvPr id="16" name="弧形 23"/>
            <p:cNvSpPr/>
            <p:nvPr/>
          </p:nvSpPr>
          <p:spPr>
            <a:xfrm>
              <a:off x="5805906" y="3049645"/>
              <a:ext cx="248056" cy="242746"/>
            </a:xfrm>
            <a:prstGeom prst="arc">
              <a:avLst>
                <a:gd name="adj1" fmla="val 16200000"/>
                <a:gd name="adj2" fmla="val 976613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直接箭头连接符 15"/>
            <p:cNvCxnSpPr/>
            <p:nvPr/>
          </p:nvCxnSpPr>
          <p:spPr>
            <a:xfrm rot="-3600000">
              <a:off x="5073718" y="3229904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弧形 23"/>
            <p:cNvSpPr/>
            <p:nvPr/>
          </p:nvSpPr>
          <p:spPr>
            <a:xfrm flipV="1">
              <a:off x="5678750" y="2796858"/>
              <a:ext cx="248056" cy="242746"/>
            </a:xfrm>
            <a:prstGeom prst="arc">
              <a:avLst>
                <a:gd name="adj1" fmla="val 19641321"/>
                <a:gd name="adj2" fmla="val 5923172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直接箭头连接符 17"/>
            <p:cNvCxnSpPr/>
            <p:nvPr/>
          </p:nvCxnSpPr>
          <p:spPr>
            <a:xfrm rot="-1800000">
              <a:off x="5061840" y="3229904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20"/>
            <p:cNvSpPr txBox="1"/>
            <p:nvPr/>
          </p:nvSpPr>
          <p:spPr>
            <a:xfrm>
              <a:off x="5889600" y="2597237"/>
              <a:ext cx="644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100%</a:t>
              </a:r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8"/>
                <p:cNvSpPr/>
                <p:nvPr/>
              </p:nvSpPr>
              <p:spPr>
                <a:xfrm>
                  <a:off x="4839326" y="3229904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  <a:ea typeface="Cambria Math"/>
                          </a:rPr>
                          <m:t>β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9326" y="3229904"/>
                  <a:ext cx="324128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/>
          <p:cNvGrpSpPr/>
          <p:nvPr/>
        </p:nvGrpSpPr>
        <p:grpSpPr>
          <a:xfrm>
            <a:off x="125091" y="313355"/>
            <a:ext cx="1764429" cy="1219687"/>
            <a:chOff x="4700184" y="251809"/>
            <a:chExt cx="1764429" cy="1219687"/>
          </a:xfrm>
        </p:grpSpPr>
        <p:cxnSp>
          <p:nvCxnSpPr>
            <p:cNvPr id="22" name="直接箭头连接符 15"/>
            <p:cNvCxnSpPr/>
            <p:nvPr/>
          </p:nvCxnSpPr>
          <p:spPr>
            <a:xfrm>
              <a:off x="4900349" y="102028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0"/>
            <p:cNvSpPr txBox="1"/>
            <p:nvPr/>
          </p:nvSpPr>
          <p:spPr>
            <a:xfrm>
              <a:off x="5819885" y="697794"/>
              <a:ext cx="644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100%</a:t>
              </a:r>
              <a:endParaRPr lang="en-US" sz="1600" dirty="0"/>
            </a:p>
          </p:txBody>
        </p:sp>
        <p:sp>
          <p:nvSpPr>
            <p:cNvPr id="24" name="弧形 23"/>
            <p:cNvSpPr/>
            <p:nvPr/>
          </p:nvSpPr>
          <p:spPr>
            <a:xfrm>
              <a:off x="5577714" y="794275"/>
              <a:ext cx="248056" cy="242746"/>
            </a:xfrm>
            <a:prstGeom prst="arc">
              <a:avLst>
                <a:gd name="adj1" fmla="val 16200000"/>
                <a:gd name="adj2" fmla="val 976613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直接箭头连接符 15"/>
            <p:cNvCxnSpPr/>
            <p:nvPr/>
          </p:nvCxnSpPr>
          <p:spPr>
            <a:xfrm rot="-5400000">
              <a:off x="4934576" y="102028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弧形 23"/>
            <p:cNvSpPr/>
            <p:nvPr/>
          </p:nvSpPr>
          <p:spPr>
            <a:xfrm flipV="1">
              <a:off x="5340888" y="507747"/>
              <a:ext cx="248056" cy="242746"/>
            </a:xfrm>
            <a:prstGeom prst="arc">
              <a:avLst>
                <a:gd name="adj1" fmla="val 19641321"/>
                <a:gd name="adj2" fmla="val 5923172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直接箭头连接符 17"/>
            <p:cNvCxnSpPr/>
            <p:nvPr/>
          </p:nvCxnSpPr>
          <p:spPr>
            <a:xfrm rot="-2700000">
              <a:off x="4922698" y="102028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0"/>
            <p:cNvSpPr txBox="1"/>
            <p:nvPr/>
          </p:nvSpPr>
          <p:spPr>
            <a:xfrm>
              <a:off x="5545773" y="251809"/>
              <a:ext cx="644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100%</a:t>
              </a:r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8"/>
                <p:cNvSpPr/>
                <p:nvPr/>
              </p:nvSpPr>
              <p:spPr>
                <a:xfrm>
                  <a:off x="4700184" y="1020285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  <a:ea typeface="Cambria Math"/>
                          </a:rPr>
                          <m:t>β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0184" y="1020285"/>
                  <a:ext cx="32412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 l="18005" r="51411"/>
          <a:stretch/>
        </p:blipFill>
        <p:spPr>
          <a:xfrm>
            <a:off x="1826613" y="68802"/>
            <a:ext cx="2660342" cy="2016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18005" r="50941"/>
          <a:stretch/>
        </p:blipFill>
        <p:spPr>
          <a:xfrm>
            <a:off x="1806151" y="4497500"/>
            <a:ext cx="270126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/>
          <a:srcRect l="18945" r="52353"/>
          <a:stretch/>
        </p:blipFill>
        <p:spPr>
          <a:xfrm>
            <a:off x="1927744" y="2312746"/>
            <a:ext cx="2496626" cy="2016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5508" y="0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molecules</a:t>
            </a:r>
            <a:endParaRPr lang="en-US" dirty="0"/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678" y="38846"/>
            <a:ext cx="3305614" cy="246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"/>
              <p:cNvSpPr txBox="1"/>
              <p:nvPr/>
            </p:nvSpPr>
            <p:spPr>
              <a:xfrm>
                <a:off x="4767147" y="6131859"/>
                <a:ext cx="1809919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147" y="6131859"/>
                <a:ext cx="1809919" cy="46262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4"/>
              <p:cNvSpPr txBox="1"/>
              <p:nvPr/>
            </p:nvSpPr>
            <p:spPr>
              <a:xfrm>
                <a:off x="7115899" y="6110321"/>
                <a:ext cx="1293944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99" y="6110321"/>
                <a:ext cx="1293944" cy="46673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5"/>
          <p:cNvSpPr txBox="1"/>
          <p:nvPr/>
        </p:nvSpPr>
        <p:spPr>
          <a:xfrm>
            <a:off x="4598546" y="4843024"/>
            <a:ext cx="4237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When the Mex is changed, the following analytical equation does not fit. The equation only works when the absorber is a dipole.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49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00563" y="3198168"/>
            <a:ext cx="49146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Section 4: ‘special situation’</a:t>
            </a:r>
          </a:p>
          <a:p>
            <a:r>
              <a:rPr lang="en-US" sz="1400" dirty="0" smtClean="0"/>
              <a:t>Do not know how to explain yet, discuss with Rafael again</a:t>
            </a:r>
          </a:p>
        </p:txBody>
      </p:sp>
    </p:spTree>
    <p:extLst>
      <p:ext uri="{BB962C8B-B14F-4D97-AF65-F5344CB8AC3E}">
        <p14:creationId xmlns:p14="http://schemas.microsoft.com/office/powerpoint/2010/main" val="110370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/>
          <a:srcRect l="20517" r="53089"/>
          <a:stretch/>
        </p:blipFill>
        <p:spPr>
          <a:xfrm>
            <a:off x="923107" y="5199706"/>
            <a:ext cx="2133600" cy="1645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/>
          <a:srcRect l="18998" r="50820"/>
          <a:stretch/>
        </p:blipFill>
        <p:spPr>
          <a:xfrm>
            <a:off x="968827" y="3691543"/>
            <a:ext cx="2209800" cy="1645200"/>
          </a:xfrm>
          <a:prstGeom prst="rect">
            <a:avLst/>
          </a:prstGeom>
        </p:spPr>
      </p:pic>
      <p:sp>
        <p:nvSpPr>
          <p:cNvPr id="5" name="Rectangle 19"/>
          <p:cNvSpPr/>
          <p:nvPr/>
        </p:nvSpPr>
        <p:spPr>
          <a:xfrm>
            <a:off x="39364" y="126587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30°]</a:t>
            </a:r>
            <a:endParaRPr lang="en-US" sz="1600" dirty="0"/>
          </a:p>
        </p:txBody>
      </p:sp>
      <p:sp>
        <p:nvSpPr>
          <p:cNvPr id="6" name="Rectangle 19"/>
          <p:cNvSpPr/>
          <p:nvPr/>
        </p:nvSpPr>
        <p:spPr>
          <a:xfrm>
            <a:off x="39364" y="2832533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p:sp>
        <p:nvSpPr>
          <p:cNvPr id="7" name="Rectangle 19"/>
          <p:cNvSpPr/>
          <p:nvPr/>
        </p:nvSpPr>
        <p:spPr>
          <a:xfrm>
            <a:off x="39364" y="434486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90°]</a:t>
            </a:r>
            <a:endParaRPr lang="en-US" sz="1600" dirty="0"/>
          </a:p>
        </p:txBody>
      </p:sp>
      <p:sp>
        <p:nvSpPr>
          <p:cNvPr id="8" name="Rectangle 19"/>
          <p:cNvSpPr/>
          <p:nvPr/>
        </p:nvSpPr>
        <p:spPr>
          <a:xfrm>
            <a:off x="39364" y="5640994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107" y="1004198"/>
            <a:ext cx="3566863" cy="26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/>
          <a:srcRect l="18733" r="52126"/>
          <a:stretch/>
        </p:blipFill>
        <p:spPr>
          <a:xfrm>
            <a:off x="949777" y="2179210"/>
            <a:ext cx="2133600" cy="1645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6"/>
          <a:srcRect l="19024" r="52434"/>
          <a:stretch/>
        </p:blipFill>
        <p:spPr>
          <a:xfrm>
            <a:off x="987877" y="608343"/>
            <a:ext cx="2057400" cy="164520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1519983" y="3582142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椭圆 15"/>
          <p:cNvSpPr/>
          <p:nvPr/>
        </p:nvSpPr>
        <p:spPr>
          <a:xfrm>
            <a:off x="1135329" y="3042886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椭圆 16"/>
          <p:cNvSpPr/>
          <p:nvPr/>
        </p:nvSpPr>
        <p:spPr>
          <a:xfrm>
            <a:off x="1349827" y="1906798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椭圆 17"/>
          <p:cNvSpPr/>
          <p:nvPr/>
        </p:nvSpPr>
        <p:spPr>
          <a:xfrm>
            <a:off x="1117573" y="1690778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18"/>
          <p:cNvSpPr/>
          <p:nvPr/>
        </p:nvSpPr>
        <p:spPr>
          <a:xfrm>
            <a:off x="1768927" y="5000422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椭圆 19"/>
          <p:cNvSpPr/>
          <p:nvPr/>
        </p:nvSpPr>
        <p:spPr>
          <a:xfrm>
            <a:off x="1134357" y="4339751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椭圆 20"/>
          <p:cNvSpPr/>
          <p:nvPr/>
        </p:nvSpPr>
        <p:spPr>
          <a:xfrm>
            <a:off x="2016577" y="6503694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椭圆 21"/>
          <p:cNvSpPr/>
          <p:nvPr/>
        </p:nvSpPr>
        <p:spPr>
          <a:xfrm>
            <a:off x="1136046" y="5611667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3276600" y="1041409"/>
            <a:ext cx="78762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rot="-1800000">
            <a:off x="3265713" y="1051479"/>
            <a:ext cx="78762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3305332" y="1761028"/>
            <a:ext cx="78762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rot="-1800000">
            <a:off x="3294445" y="1771098"/>
            <a:ext cx="787623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3286651" y="2638304"/>
            <a:ext cx="78762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rot="-3600000">
            <a:off x="3275764" y="2648374"/>
            <a:ext cx="78762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3274572" y="3500006"/>
            <a:ext cx="78762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rot="-3600000">
            <a:off x="3263685" y="3428599"/>
            <a:ext cx="787623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3267385" y="4170808"/>
            <a:ext cx="78762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rot="-5400000">
            <a:off x="3256498" y="4180878"/>
            <a:ext cx="78762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3267384" y="4967690"/>
            <a:ext cx="78762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rot="-5400000">
            <a:off x="3256497" y="4977760"/>
            <a:ext cx="787623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3286651" y="5828939"/>
            <a:ext cx="78762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-7200000">
            <a:off x="3275764" y="5757532"/>
            <a:ext cx="78762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3286650" y="6408549"/>
            <a:ext cx="78762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rot="-7200000">
            <a:off x="3275763" y="6418619"/>
            <a:ext cx="787623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-19106" y="-54142"/>
            <a:ext cx="9107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multiple systems, it is always important to consider if each system have the same absorbers and emitters. Below are examples that two systems possess different absorbers and emitters.</a:t>
            </a:r>
            <a:endParaRPr lang="en-US" dirty="0"/>
          </a:p>
        </p:txBody>
      </p:sp>
      <p:sp>
        <p:nvSpPr>
          <p:cNvPr id="2" name="矩形 1"/>
          <p:cNvSpPr/>
          <p:nvPr/>
        </p:nvSpPr>
        <p:spPr>
          <a:xfrm>
            <a:off x="4526688" y="3857959"/>
            <a:ext cx="44377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smtClean="0"/>
              <a:t>et portrait plays a role to break the symmetry. </a:t>
            </a:r>
            <a:r>
              <a:rPr lang="en-US" dirty="0"/>
              <a:t>I</a:t>
            </a:r>
            <a:r>
              <a:rPr lang="en-US" dirty="0" smtClean="0"/>
              <a:t>f the 2D portrait are still axis symmetric along both diagonal and x/y axis after energy transfer, then the model can not work.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smtClean="0"/>
              <a:t>Maximum residue is at 90 degree, because the portrait has the highest symmetry in comparison with others.</a:t>
            </a:r>
          </a:p>
        </p:txBody>
      </p:sp>
    </p:spTree>
    <p:extLst>
      <p:ext uri="{BB962C8B-B14F-4D97-AF65-F5344CB8AC3E}">
        <p14:creationId xmlns:p14="http://schemas.microsoft.com/office/powerpoint/2010/main" val="21046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/>
          <a:srcRect l="18998" r="50820"/>
          <a:stretch/>
        </p:blipFill>
        <p:spPr>
          <a:xfrm>
            <a:off x="1149802" y="1129318"/>
            <a:ext cx="2209800" cy="1645200"/>
          </a:xfrm>
          <a:prstGeom prst="rect">
            <a:avLst/>
          </a:prstGeom>
        </p:spPr>
      </p:pic>
      <p:sp>
        <p:nvSpPr>
          <p:cNvPr id="7" name="Rectangle 19"/>
          <p:cNvSpPr/>
          <p:nvPr/>
        </p:nvSpPr>
        <p:spPr>
          <a:xfrm>
            <a:off x="6878314" y="127781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90°]</a:t>
            </a:r>
            <a:endParaRPr lang="en-US" sz="1600" dirty="0"/>
          </a:p>
        </p:txBody>
      </p:sp>
      <p:sp>
        <p:nvSpPr>
          <p:cNvPr id="19" name="椭圆 18"/>
          <p:cNvSpPr/>
          <p:nvPr/>
        </p:nvSpPr>
        <p:spPr>
          <a:xfrm>
            <a:off x="1949902" y="2438197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椭圆 19"/>
          <p:cNvSpPr/>
          <p:nvPr/>
        </p:nvSpPr>
        <p:spPr>
          <a:xfrm>
            <a:off x="1315332" y="1777526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3448360" y="1608583"/>
            <a:ext cx="78762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rot="-5400000">
            <a:off x="3437473" y="1618653"/>
            <a:ext cx="78762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3448359" y="2405465"/>
            <a:ext cx="78762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rot="-5400000">
            <a:off x="3437472" y="2415535"/>
            <a:ext cx="787623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-19106" y="-54142"/>
            <a:ext cx="9107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multiple systems, it is always important to consider if each system have the same absorbers and emitters. Below are examples that two systems possess different absorbers and emitters.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418350" y="1656448"/>
                <a:ext cx="2536400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350" y="1656448"/>
                <a:ext cx="2536400" cy="5542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834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14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6516179" y="763198"/>
                <a:ext cx="2344937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179" y="763198"/>
                <a:ext cx="2344937" cy="502958"/>
              </a:xfrm>
              <a:prstGeom prst="rect">
                <a:avLst/>
              </a:prstGeom>
              <a:blipFill rotWithShape="1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45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48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6522838" y="763198"/>
                <a:ext cx="2344937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838" y="763198"/>
                <a:ext cx="2344937" cy="502958"/>
              </a:xfrm>
              <a:prstGeom prst="rect">
                <a:avLst/>
              </a:prstGeom>
              <a:blipFill rotWithShape="1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35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72325" y="2162175"/>
            <a:ext cx="1156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et </a:t>
            </a:r>
            <a:r>
              <a:rPr lang="sv-SE" sz="1600" dirty="0" smtClean="0"/>
              <a:t>= 0.2 * 2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477000" y="2743200"/>
            <a:ext cx="2667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The et does not make sense. It can not be higher than 0.2.</a:t>
            </a:r>
          </a:p>
          <a:p>
            <a:pPr algn="just"/>
            <a:endParaRPr lang="sv-SE" sz="1600" dirty="0"/>
          </a:p>
          <a:p>
            <a:pPr algn="just"/>
            <a:r>
              <a:rPr lang="sv-SE" sz="1600" dirty="0" smtClean="0"/>
              <a:t>Few degree of freedom</a:t>
            </a:r>
          </a:p>
          <a:p>
            <a:pPr algn="just"/>
            <a:endParaRPr lang="sv-SE" sz="1600" dirty="0"/>
          </a:p>
          <a:p>
            <a:pPr algn="just"/>
            <a:r>
              <a:rPr lang="sv-SE" sz="1600" dirty="0" smtClean="0"/>
              <a:t>In some cases, there is not only one solution.</a:t>
            </a:r>
          </a:p>
          <a:p>
            <a:pPr algn="just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1585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355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  <a:blipFill rotWithShape="1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172325" y="2162175"/>
            <a:ext cx="1156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et </a:t>
            </a:r>
            <a:r>
              <a:rPr lang="sv-SE" sz="1600" dirty="0" smtClean="0"/>
              <a:t>= 0.3 * 2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716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35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563804" y="763198"/>
                <a:ext cx="2272802" cy="507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7960"/>
              </a:xfrm>
              <a:prstGeom prst="rect">
                <a:avLst/>
              </a:prstGeom>
              <a:blipFill rotWithShape="1"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172325" y="2162175"/>
            <a:ext cx="1156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et </a:t>
            </a:r>
            <a:r>
              <a:rPr lang="sv-SE" sz="1600" dirty="0" smtClean="0"/>
              <a:t>= 0.5 * 2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86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6"/>
              <p:cNvSpPr/>
              <p:nvPr/>
            </p:nvSpPr>
            <p:spPr>
              <a:xfrm>
                <a:off x="6563804" y="763198"/>
                <a:ext cx="2272802" cy="507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7960"/>
              </a:xfrm>
              <a:prstGeom prst="rect">
                <a:avLst/>
              </a:prstGeom>
              <a:blipFill rotWithShape="1">
                <a:blip r:embed="rId3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45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48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  <a:blipFill rotWithShape="1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45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3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017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35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  <a:blipFill rotWithShape="1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74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"/>
          <p:cNvSpPr txBox="1"/>
          <p:nvPr/>
        </p:nvSpPr>
        <p:spPr>
          <a:xfrm>
            <a:off x="2776091" y="3198168"/>
            <a:ext cx="580807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Section 5: (Further plan)</a:t>
            </a:r>
          </a:p>
          <a:p>
            <a:r>
              <a:rPr lang="sv-SE" dirty="0"/>
              <a:t>Improvement of the </a:t>
            </a:r>
            <a:r>
              <a:rPr lang="sv-SE" dirty="0" smtClean="0"/>
              <a:t>model</a:t>
            </a:r>
          </a:p>
          <a:p>
            <a:endParaRPr lang="sv-SE" dirty="0" smtClean="0"/>
          </a:p>
          <a:p>
            <a:r>
              <a:rPr lang="sv-SE" dirty="0" smtClean="0"/>
              <a:t>Extract more info from 2D portrait</a:t>
            </a:r>
            <a:endParaRPr lang="en-US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46779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85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Improve the model - Mex from Model, Fnoet and Fet portrait</a:t>
            </a:r>
            <a:endParaRPr lang="sv-S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6" r="8604"/>
          <a:stretch/>
        </p:blipFill>
        <p:spPr bwMode="auto">
          <a:xfrm>
            <a:off x="620977" y="510990"/>
            <a:ext cx="629529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25003" y="13447"/>
            <a:ext cx="1592103" cy="3323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d</a:t>
            </a:r>
            <a:r>
              <a:rPr lang="sv-SE" sz="1400" dirty="0" smtClean="0"/>
              <a:t>ipole orientation</a:t>
            </a:r>
            <a:endParaRPr lang="en-US" sz="1400" dirty="0" smtClean="0"/>
          </a:p>
          <a:p>
            <a:r>
              <a:rPr lang="en-US" sz="1400" dirty="0" smtClean="0"/>
              <a:t>[</a:t>
            </a:r>
            <a:r>
              <a:rPr lang="en-US" sz="1400" dirty="0"/>
              <a:t>0, 30, 60, 90</a:t>
            </a:r>
            <a:r>
              <a:rPr lang="en-US" sz="1400" dirty="0" smtClean="0"/>
              <a:t>]</a:t>
            </a:r>
          </a:p>
          <a:p>
            <a:endParaRPr lang="sv-SE" sz="1400" dirty="0" smtClean="0"/>
          </a:p>
          <a:p>
            <a:r>
              <a:rPr lang="sv-SE" sz="1400" dirty="0" smtClean="0"/>
              <a:t>et matrix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0.4, </a:t>
            </a:r>
            <a:r>
              <a:rPr lang="en-US" sz="1400" dirty="0">
                <a:solidFill>
                  <a:srgbClr val="FF0000"/>
                </a:solidFill>
              </a:rPr>
              <a:t>0.6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1.0</a:t>
            </a:r>
            <a:r>
              <a:rPr lang="en-US" sz="1400" dirty="0"/>
              <a:t>, 0.0,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0.6</a:t>
            </a:r>
            <a:r>
              <a:rPr lang="en-US" sz="1400" dirty="0"/>
              <a:t>, 0.4, 0.0</a:t>
            </a:r>
            <a:r>
              <a:rPr lang="en-US" sz="1400" dirty="0" smtClean="0"/>
              <a:t>]</a:t>
            </a:r>
            <a:endParaRPr lang="en-US" sz="1400" dirty="0"/>
          </a:p>
          <a:p>
            <a:r>
              <a:rPr lang="en-US" sz="1400" dirty="0" smtClean="0"/>
              <a:t>[</a:t>
            </a:r>
            <a:r>
              <a:rPr lang="en-US" sz="1400" dirty="0"/>
              <a:t>0.0, </a:t>
            </a:r>
            <a:r>
              <a:rPr lang="en-US" sz="1400" dirty="0">
                <a:solidFill>
                  <a:srgbClr val="FF0000"/>
                </a:solidFill>
              </a:rPr>
              <a:t>0.6</a:t>
            </a:r>
            <a:r>
              <a:rPr lang="en-US" sz="1400" dirty="0"/>
              <a:t>, 0.0, 0.4</a:t>
            </a:r>
            <a:r>
              <a:rPr lang="en-US" sz="1400" dirty="0" smtClean="0"/>
              <a:t>]</a:t>
            </a:r>
          </a:p>
          <a:p>
            <a:endParaRPr lang="sv-SE" sz="1400" dirty="0"/>
          </a:p>
          <a:p>
            <a:r>
              <a:rPr lang="sv-SE" sz="1400" dirty="0"/>
              <a:t>f</a:t>
            </a:r>
            <a:r>
              <a:rPr lang="sv-SE" sz="1400" dirty="0" smtClean="0"/>
              <a:t>itting results</a:t>
            </a:r>
          </a:p>
          <a:p>
            <a:r>
              <a:rPr lang="sv-SE" sz="1400" dirty="0" smtClean="0"/>
              <a:t>M_funnel = 0.99</a:t>
            </a:r>
          </a:p>
          <a:p>
            <a:r>
              <a:rPr lang="sv-SE" sz="1400" dirty="0" smtClean="0"/>
              <a:t>Phase_funnel = 30°</a:t>
            </a:r>
          </a:p>
          <a:p>
            <a:r>
              <a:rPr lang="sv-SE" sz="1400" dirty="0" smtClean="0"/>
              <a:t>gr = 1.17</a:t>
            </a:r>
          </a:p>
          <a:p>
            <a:r>
              <a:rPr lang="sv-SE" sz="1400" dirty="0"/>
              <a:t>e</a:t>
            </a:r>
            <a:r>
              <a:rPr lang="sv-SE" sz="1400" dirty="0" smtClean="0"/>
              <a:t>t = 0.60</a:t>
            </a:r>
          </a:p>
          <a:p>
            <a:r>
              <a:rPr lang="sv-SE" sz="1400" dirty="0"/>
              <a:t>r</a:t>
            </a:r>
            <a:r>
              <a:rPr lang="sv-SE" sz="1400" dirty="0" smtClean="0"/>
              <a:t>esi = 0.00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581400" y="3048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mbria Math"/>
                <a:ea typeface="Cambria Math"/>
              </a:rPr>
              <a:t>𝜺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638800" y="304800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mbria Math"/>
                <a:ea typeface="Cambria Math"/>
              </a:rPr>
              <a:t>1 - 𝜺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447800" y="3048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mbria Math"/>
                <a:ea typeface="Cambria Math"/>
              </a:rPr>
              <a:t>1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" y="2602468"/>
            <a:ext cx="731519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400" dirty="0" smtClean="0"/>
              <a:t>1. Model, Fet and Fnoet have the same Mex  giving the info about orientation of dipoles (photoselection). Mex and phase_ex  are used for three dipole model to calculate gr.</a:t>
            </a:r>
          </a:p>
          <a:p>
            <a:pPr algn="just"/>
            <a:r>
              <a:rPr lang="sv-SE" sz="1400" b="1" dirty="0" smtClean="0">
                <a:solidFill>
                  <a:srgbClr val="FF0000"/>
                </a:solidFill>
              </a:rPr>
              <a:t>Do they (model, Fet, Fnoet) have to have the same Mex? Can Fet portrait have a different Mex? Can this improve the usability of SFA3 model?</a:t>
            </a:r>
          </a:p>
          <a:p>
            <a:pPr algn="just"/>
            <a:r>
              <a:rPr lang="sv-SE" sz="1400" b="1" dirty="0" smtClean="0">
                <a:solidFill>
                  <a:srgbClr val="FF0000"/>
                </a:solidFill>
              </a:rPr>
              <a:t>Or I = (1-</a:t>
            </a:r>
            <a:r>
              <a:rPr lang="sv-SE" sz="1400" b="1" dirty="0" smtClean="0">
                <a:solidFill>
                  <a:srgbClr val="FF0000"/>
                </a:solidFill>
                <a:latin typeface="Cambria Math"/>
                <a:ea typeface="Cambria Math"/>
              </a:rPr>
              <a:t>𝜀</a:t>
            </a:r>
            <a:r>
              <a:rPr lang="sv-SE" sz="1400" b="1" dirty="0" smtClean="0">
                <a:solidFill>
                  <a:srgbClr val="FF0000"/>
                </a:solidFill>
              </a:rPr>
              <a:t>)*A + </a:t>
            </a:r>
            <a:r>
              <a:rPr lang="sv-SE" sz="1400" b="1" dirty="0" smtClean="0">
                <a:solidFill>
                  <a:srgbClr val="FF0000"/>
                </a:solidFill>
                <a:latin typeface="Cambria Math"/>
                <a:ea typeface="Cambria Math"/>
              </a:rPr>
              <a:t>𝜀*(B1 + B2 + B3...)</a:t>
            </a:r>
            <a:endParaRPr lang="sv-SE" sz="1400" b="1" dirty="0" smtClean="0">
              <a:solidFill>
                <a:srgbClr val="FF0000"/>
              </a:solidFill>
            </a:endParaRPr>
          </a:p>
          <a:p>
            <a:pPr algn="just"/>
            <a:r>
              <a:rPr lang="sv-SE" sz="1400" dirty="0" smtClean="0"/>
              <a:t>Then</a:t>
            </a:r>
            <a:r>
              <a:rPr lang="sv-SE" sz="1400" dirty="0"/>
              <a:t> i</a:t>
            </a:r>
            <a:r>
              <a:rPr lang="sv-SE" sz="1400" dirty="0" smtClean="0"/>
              <a:t>f Fet_Mex = Fnoet_Mex, it means multi-systems have the same absorption, or we can say there are only one system. If Fet_Mex </a:t>
            </a:r>
            <a:r>
              <a:rPr lang="zh-CN" altLang="en-US" sz="1400" dirty="0" smtClean="0"/>
              <a:t>≠ </a:t>
            </a:r>
            <a:r>
              <a:rPr lang="en-US" altLang="zh-CN" sz="1400" dirty="0" err="1" smtClean="0"/>
              <a:t>Fnoet</a:t>
            </a:r>
            <a:r>
              <a:rPr lang="sv-SE" altLang="zh-CN" sz="1400" dirty="0" smtClean="0"/>
              <a:t>_Mex, it means there are many systems possessing different Mex.</a:t>
            </a:r>
            <a:r>
              <a:rPr lang="sv-SE" sz="1400" dirty="0" smtClean="0"/>
              <a:t> </a:t>
            </a:r>
          </a:p>
          <a:p>
            <a:r>
              <a:rPr lang="sv-SE" sz="1400" dirty="0" smtClean="0"/>
              <a:t>2. How to undestand the curve on diagonal? They are not cos. Can this be an useful information?</a:t>
            </a:r>
          </a:p>
          <a:p>
            <a:endParaRPr lang="sv-SE" sz="1400" dirty="0" smtClean="0"/>
          </a:p>
          <a:p>
            <a:endParaRPr lang="en-US" sz="14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79" y="4656407"/>
            <a:ext cx="3757525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578" y="4656407"/>
            <a:ext cx="3761725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224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1"/>
          <a:stretch/>
        </p:blipFill>
        <p:spPr bwMode="auto">
          <a:xfrm>
            <a:off x="474785" y="38096"/>
            <a:ext cx="8616461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90800"/>
            <a:ext cx="5019636" cy="374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8077200" y="1828800"/>
            <a:ext cx="0" cy="2438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528040" y="1652952"/>
            <a:ext cx="0" cy="2438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66840" y="4911968"/>
            <a:ext cx="386276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96815" y="4082561"/>
            <a:ext cx="262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FFT of non-cos curve</a:t>
            </a:r>
          </a:p>
          <a:p>
            <a:r>
              <a:rPr lang="sv-SE" dirty="0" smtClean="0"/>
              <a:t>FFT of 2D portrait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410200" y="914400"/>
            <a:ext cx="0" cy="1219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096608" y="3581400"/>
            <a:ext cx="8792" cy="2362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889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19175" y="2321005"/>
            <a:ext cx="719137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Section 1: Multiple emitters (extension of SFA3 model)</a:t>
            </a:r>
          </a:p>
          <a:p>
            <a:endParaRPr lang="sv-SE" dirty="0"/>
          </a:p>
          <a:p>
            <a:endParaRPr lang="sv-SE" dirty="0">
              <a:latin typeface="Cambria Math"/>
              <a:ea typeface="Cambria Math"/>
            </a:endParaRPr>
          </a:p>
          <a:p>
            <a:endParaRPr lang="en-US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2699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1568"/>
            <a:ext cx="3183184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6" r="53340"/>
          <a:stretch/>
        </p:blipFill>
        <p:spPr bwMode="auto">
          <a:xfrm>
            <a:off x="228600" y="685800"/>
            <a:ext cx="221406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7" r="8556"/>
          <a:stretch/>
        </p:blipFill>
        <p:spPr bwMode="auto">
          <a:xfrm>
            <a:off x="2743200" y="685800"/>
            <a:ext cx="6282504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0" y="606623"/>
            <a:ext cx="10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aw portrait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109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Improve the </a:t>
            </a:r>
            <a:r>
              <a:rPr lang="sv-SE" dirty="0" smtClean="0"/>
              <a:t>model- </a:t>
            </a:r>
            <a:r>
              <a:rPr lang="en-US" dirty="0" smtClean="0"/>
              <a:t>[0</a:t>
            </a:r>
            <a:r>
              <a:rPr lang="en-US" dirty="0"/>
              <a:t>, 60, 70, 90</a:t>
            </a:r>
            <a:r>
              <a:rPr lang="en-US" dirty="0" smtClean="0"/>
              <a:t>], no et, the fitting is not ideal.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5800" y="5257800"/>
            <a:ext cx="1709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Raw portrait / model</a:t>
            </a:r>
            <a:endParaRPr 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3367890" y="3457779"/>
            <a:ext cx="5459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sv-SE" dirty="0" smtClean="0"/>
              <a:t>The model does not work ideally when the dipoles are inhomogeneously distributed [0, 60, 70, 90].</a:t>
            </a:r>
          </a:p>
          <a:p>
            <a:pPr algn="just"/>
            <a:r>
              <a:rPr lang="sv-SE" b="1" dirty="0" smtClean="0">
                <a:solidFill>
                  <a:srgbClr val="FF0000"/>
                </a:solidFill>
              </a:rPr>
              <a:t>Can we add a parameter to break the symmetry of the three dipole model? Done!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5" t="46474" r="66347" b="42628"/>
          <a:stretch/>
        </p:blipFill>
        <p:spPr bwMode="auto">
          <a:xfrm>
            <a:off x="3761898" y="4761808"/>
            <a:ext cx="4369780" cy="118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4739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36198" y="3198168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08661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72129" y="319816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Section 1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08196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7514"/>
          <a:stretch/>
        </p:blipFill>
        <p:spPr>
          <a:xfrm>
            <a:off x="140422" y="0"/>
            <a:ext cx="6565178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7514"/>
          <a:stretch/>
        </p:blipFill>
        <p:spPr>
          <a:xfrm>
            <a:off x="140422" y="1755546"/>
            <a:ext cx="6565178" cy="164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7514"/>
          <a:stretch/>
        </p:blipFill>
        <p:spPr>
          <a:xfrm>
            <a:off x="140422" y="3511092"/>
            <a:ext cx="6565178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7514"/>
          <a:stretch/>
        </p:blipFill>
        <p:spPr>
          <a:xfrm>
            <a:off x="140422" y="5180988"/>
            <a:ext cx="6565178" cy="1645200"/>
          </a:xfrm>
          <a:prstGeom prst="rect">
            <a:avLst/>
          </a:prstGeom>
        </p:spPr>
      </p:pic>
      <p:sp>
        <p:nvSpPr>
          <p:cNvPr id="9" name="Rectangle 19"/>
          <p:cNvSpPr/>
          <p:nvPr/>
        </p:nvSpPr>
        <p:spPr>
          <a:xfrm>
            <a:off x="7648160" y="461280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389526" y="872933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526" y="872933"/>
                <a:ext cx="2272802" cy="502958"/>
              </a:xfrm>
              <a:prstGeom prst="rect">
                <a:avLst/>
              </a:prstGeom>
              <a:blipFill rotWithShape="0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6172200" y="1522089"/>
            <a:ext cx="297179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One can judge if there is a single polarized emitter in the system from the phase and M</a:t>
            </a:r>
            <a:r>
              <a:rPr lang="sv-SE" sz="1600" dirty="0"/>
              <a:t> </a:t>
            </a:r>
            <a:r>
              <a:rPr lang="sv-SE" sz="1600" dirty="0" smtClean="0"/>
              <a:t>of the funnel.</a:t>
            </a:r>
            <a:endParaRPr lang="en-US" sz="1600" dirty="0" smtClean="0"/>
          </a:p>
          <a:p>
            <a:pPr algn="just"/>
            <a:endParaRPr lang="en-US" sz="1600" dirty="0"/>
          </a:p>
          <a:p>
            <a:pPr algn="just"/>
            <a:r>
              <a:rPr lang="en-US" sz="1600" dirty="0" smtClean="0"/>
              <a:t>If the energy flow to only one dipole. No matter how much of the energy, SFA fitting always shows that </a:t>
            </a:r>
            <a:r>
              <a:rPr lang="en-US" sz="1600" dirty="0" err="1" smtClean="0">
                <a:solidFill>
                  <a:srgbClr val="FF0000"/>
                </a:solidFill>
              </a:rPr>
              <a:t>M_funnel</a:t>
            </a:r>
            <a:r>
              <a:rPr lang="en-US" sz="1600" dirty="0" smtClean="0">
                <a:solidFill>
                  <a:srgbClr val="FF0000"/>
                </a:solidFill>
              </a:rPr>
              <a:t> = 1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and phase of the funnel (the same as one of the emitter) is different from the average excitation phase.</a:t>
            </a:r>
          </a:p>
          <a:p>
            <a:pPr algn="just"/>
            <a:r>
              <a:rPr lang="en-US" sz="1600" dirty="0" smtClean="0"/>
              <a:t>The value of et shows how much energy transfer to this one emitter. </a:t>
            </a:r>
          </a:p>
          <a:p>
            <a:endParaRPr lang="en-US" dirty="0" smtClean="0"/>
          </a:p>
        </p:txBody>
      </p:sp>
      <p:cxnSp>
        <p:nvCxnSpPr>
          <p:cNvPr id="13" name="直接连接符 12"/>
          <p:cNvCxnSpPr/>
          <p:nvPr/>
        </p:nvCxnSpPr>
        <p:spPr>
          <a:xfrm>
            <a:off x="5593535" y="228600"/>
            <a:ext cx="0" cy="12192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525870" y="1090816"/>
            <a:ext cx="106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1"/>
                </a:solidFill>
              </a:rPr>
              <a:t>Phase_ex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36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8180"/>
          <a:stretch/>
        </p:blipFill>
        <p:spPr>
          <a:xfrm>
            <a:off x="0" y="5029200"/>
            <a:ext cx="6517904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8817"/>
          <a:stretch/>
        </p:blipFill>
        <p:spPr>
          <a:xfrm>
            <a:off x="0" y="3317773"/>
            <a:ext cx="6572790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8817"/>
          <a:stretch/>
        </p:blipFill>
        <p:spPr>
          <a:xfrm>
            <a:off x="0" y="1645200"/>
            <a:ext cx="6572790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9453"/>
          <a:stretch/>
        </p:blipFill>
        <p:spPr>
          <a:xfrm>
            <a:off x="0" y="0"/>
            <a:ext cx="6629400" cy="16452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705600" y="517726"/>
            <a:ext cx="2133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/>
              <a:t>0.4, </a:t>
            </a:r>
            <a:r>
              <a:rPr lang="en-US" sz="1600" dirty="0">
                <a:solidFill>
                  <a:srgbClr val="FF0000"/>
                </a:solidFill>
              </a:rPr>
              <a:t>0.6</a:t>
            </a:r>
            <a:r>
              <a:rPr lang="en-US" sz="1600" dirty="0"/>
              <a:t>, 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>
                <a:solidFill>
                  <a:srgbClr val="FF0000"/>
                </a:solidFill>
              </a:rPr>
              <a:t>1.0</a:t>
            </a:r>
            <a:r>
              <a:rPr lang="en-US" sz="1600" dirty="0"/>
              <a:t>, 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>
                <a:solidFill>
                  <a:srgbClr val="FF0000"/>
                </a:solidFill>
              </a:rPr>
              <a:t>0.6</a:t>
            </a:r>
            <a:r>
              <a:rPr lang="en-US" sz="1600" dirty="0"/>
              <a:t>, 0.4,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>
                <a:solidFill>
                  <a:srgbClr val="FF0000"/>
                </a:solidFill>
              </a:rPr>
              <a:t>0.6</a:t>
            </a:r>
            <a:r>
              <a:rPr lang="en-US" sz="1600" dirty="0"/>
              <a:t>, 0.0, 0.4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10" name="Rectangle 19"/>
          <p:cNvSpPr/>
          <p:nvPr/>
        </p:nvSpPr>
        <p:spPr>
          <a:xfrm>
            <a:off x="6716697" y="154019"/>
            <a:ext cx="16081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3</a:t>
            </a:r>
            <a:r>
              <a:rPr lang="sv-SE" sz="1600" dirty="0" smtClean="0"/>
              <a:t>0°, 60°, 90</a:t>
            </a:r>
            <a:r>
              <a:rPr lang="sv-SE" sz="1600" dirty="0"/>
              <a:t>°</a:t>
            </a:r>
            <a:r>
              <a:rPr lang="sv-SE" sz="1600" dirty="0" smtClean="0"/>
              <a:t>]</a:t>
            </a:r>
            <a:endParaRPr 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553200" y="198120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= 1</a:t>
            </a:r>
          </a:p>
          <a:p>
            <a:pPr algn="just"/>
            <a:r>
              <a:rPr lang="en-US" sz="1600" dirty="0" smtClean="0"/>
              <a:t>Phase of the funnel is different from the averaged excitation phase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8478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45542" y="181927"/>
            <a:ext cx="15295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 0°, 30</a:t>
            </a:r>
            <a:r>
              <a:rPr lang="en-US" sz="1600" dirty="0"/>
              <a:t>°</a:t>
            </a:r>
            <a:r>
              <a:rPr lang="en-US" sz="1600" dirty="0" smtClean="0"/>
              <a:t>, 60</a:t>
            </a:r>
            <a:r>
              <a:rPr lang="en-US" sz="1600" dirty="0"/>
              <a:t>°</a:t>
            </a:r>
            <a:r>
              <a:rPr lang="en-US" sz="1600" dirty="0" smtClean="0"/>
              <a:t>, 90°</a:t>
            </a:r>
          </a:p>
        </p:txBody>
      </p:sp>
      <p:sp>
        <p:nvSpPr>
          <p:cNvPr id="3" name="矩形 2"/>
          <p:cNvSpPr/>
          <p:nvPr/>
        </p:nvSpPr>
        <p:spPr>
          <a:xfrm>
            <a:off x="7239000" y="533400"/>
            <a:ext cx="175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1.0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0.0</a:t>
            </a:r>
            <a:r>
              <a:rPr lang="en-US" sz="1600" dirty="0" smtClean="0"/>
              <a:t>, </a:t>
            </a:r>
            <a:r>
              <a:rPr lang="en-US" sz="1600" dirty="0"/>
              <a:t>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0.0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1.0</a:t>
            </a:r>
            <a:r>
              <a:rPr lang="en-US" sz="1600" dirty="0" smtClean="0"/>
              <a:t>, </a:t>
            </a:r>
            <a:r>
              <a:rPr lang="en-US" sz="1600" dirty="0"/>
              <a:t>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0.2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0.5</a:t>
            </a:r>
            <a:r>
              <a:rPr lang="en-US" sz="1600" dirty="0" smtClean="0"/>
              <a:t>, 0.3, </a:t>
            </a:r>
            <a:r>
              <a:rPr lang="en-US" sz="1600" dirty="0"/>
              <a:t>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0.2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0.5</a:t>
            </a:r>
            <a:r>
              <a:rPr lang="en-US" sz="1600" dirty="0" smtClean="0"/>
              <a:t>, </a:t>
            </a:r>
            <a:r>
              <a:rPr lang="en-US" sz="1600" dirty="0"/>
              <a:t>0.0, </a:t>
            </a:r>
            <a:r>
              <a:rPr lang="en-US" sz="1600" dirty="0" smtClean="0"/>
              <a:t>0.3]</a:t>
            </a:r>
            <a:endParaRPr 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6741"/>
          <a:stretch/>
        </p:blipFill>
        <p:spPr>
          <a:xfrm>
            <a:off x="0" y="5181600"/>
            <a:ext cx="6620065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7400"/>
          <a:stretch/>
        </p:blipFill>
        <p:spPr>
          <a:xfrm>
            <a:off x="0" y="1783800"/>
            <a:ext cx="6674950" cy="164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8058"/>
          <a:stretch/>
        </p:blipFill>
        <p:spPr>
          <a:xfrm>
            <a:off x="0" y="0"/>
            <a:ext cx="6731561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7400"/>
          <a:stretch/>
        </p:blipFill>
        <p:spPr>
          <a:xfrm>
            <a:off x="0" y="3505200"/>
            <a:ext cx="6674950" cy="1645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53200" y="198120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= 1</a:t>
            </a:r>
          </a:p>
          <a:p>
            <a:pPr algn="just"/>
            <a:r>
              <a:rPr lang="en-US" sz="1600" dirty="0" smtClean="0"/>
              <a:t>Phase of the funnel is different from the averaged excitation phase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2110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45542" y="181927"/>
            <a:ext cx="15295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 0°, 30</a:t>
            </a:r>
            <a:r>
              <a:rPr lang="en-US" sz="1600" dirty="0"/>
              <a:t>°</a:t>
            </a:r>
            <a:r>
              <a:rPr lang="en-US" sz="1600" dirty="0" smtClean="0"/>
              <a:t>, 60</a:t>
            </a:r>
            <a:r>
              <a:rPr lang="en-US" sz="1600" dirty="0"/>
              <a:t>°</a:t>
            </a:r>
            <a:r>
              <a:rPr lang="en-US" sz="1600" dirty="0" smtClean="0"/>
              <a:t>, 90°</a:t>
            </a:r>
          </a:p>
        </p:txBody>
      </p:sp>
      <p:sp>
        <p:nvSpPr>
          <p:cNvPr id="3" name="矩形 2"/>
          <p:cNvSpPr/>
          <p:nvPr/>
        </p:nvSpPr>
        <p:spPr>
          <a:xfrm>
            <a:off x="7239000" y="533400"/>
            <a:ext cx="175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1.0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0.0</a:t>
            </a:r>
            <a:r>
              <a:rPr lang="en-US" sz="1600" dirty="0" smtClean="0"/>
              <a:t>, </a:t>
            </a:r>
            <a:r>
              <a:rPr lang="en-US" sz="1600" dirty="0"/>
              <a:t>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0.0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1.0</a:t>
            </a:r>
            <a:r>
              <a:rPr lang="en-US" sz="1600" dirty="0" smtClean="0"/>
              <a:t>, </a:t>
            </a:r>
            <a:r>
              <a:rPr lang="en-US" sz="1600" dirty="0"/>
              <a:t>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0.2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0.5</a:t>
            </a:r>
            <a:r>
              <a:rPr lang="en-US" sz="1600" dirty="0" smtClean="0"/>
              <a:t>, 0.3, </a:t>
            </a:r>
            <a:r>
              <a:rPr lang="en-US" sz="1600" dirty="0"/>
              <a:t>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0.2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0.5</a:t>
            </a:r>
            <a:r>
              <a:rPr lang="en-US" sz="1600" dirty="0" smtClean="0"/>
              <a:t>, </a:t>
            </a:r>
            <a:r>
              <a:rPr lang="en-US" sz="1600" dirty="0"/>
              <a:t>0.0, </a:t>
            </a:r>
            <a:r>
              <a:rPr lang="en-US" sz="1600" dirty="0" smtClean="0"/>
              <a:t>0.3]</a:t>
            </a:r>
            <a:endParaRPr 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6741"/>
          <a:stretch/>
        </p:blipFill>
        <p:spPr>
          <a:xfrm>
            <a:off x="0" y="5181600"/>
            <a:ext cx="6620065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7400"/>
          <a:stretch/>
        </p:blipFill>
        <p:spPr>
          <a:xfrm>
            <a:off x="0" y="1783800"/>
            <a:ext cx="6674950" cy="164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8058"/>
          <a:stretch/>
        </p:blipFill>
        <p:spPr>
          <a:xfrm>
            <a:off x="0" y="0"/>
            <a:ext cx="6731561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7400"/>
          <a:stretch/>
        </p:blipFill>
        <p:spPr>
          <a:xfrm>
            <a:off x="0" y="3505200"/>
            <a:ext cx="6674950" cy="1645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53200" y="198120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= 1</a:t>
            </a:r>
          </a:p>
          <a:p>
            <a:pPr algn="just"/>
            <a:r>
              <a:rPr lang="en-US" sz="1600" dirty="0" smtClean="0"/>
              <a:t>Phase of the funnel is different from the averaged excitation phase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175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4293"/>
          <a:stretch/>
        </p:blipFill>
        <p:spPr>
          <a:xfrm>
            <a:off x="0" y="0"/>
            <a:ext cx="6793778" cy="164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4293"/>
          <a:stretch/>
        </p:blipFill>
        <p:spPr>
          <a:xfrm>
            <a:off x="0" y="1750262"/>
            <a:ext cx="6793778" cy="1645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4293"/>
          <a:stretch/>
        </p:blipFill>
        <p:spPr>
          <a:xfrm>
            <a:off x="0" y="3500525"/>
            <a:ext cx="6793778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4293"/>
          <a:stretch/>
        </p:blipFill>
        <p:spPr>
          <a:xfrm>
            <a:off x="0" y="5145725"/>
            <a:ext cx="6793778" cy="1645200"/>
          </a:xfrm>
          <a:prstGeom prst="rect">
            <a:avLst/>
          </a:prstGeom>
        </p:spPr>
      </p:pic>
      <p:sp>
        <p:nvSpPr>
          <p:cNvPr id="6" name="Rectangle 19"/>
          <p:cNvSpPr/>
          <p:nvPr/>
        </p:nvSpPr>
        <p:spPr>
          <a:xfrm>
            <a:off x="7219142" y="205670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  <a:blipFill rotWithShape="0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290505" y="1524000"/>
            <a:ext cx="2819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is relatively low </a:t>
            </a:r>
          </a:p>
          <a:p>
            <a:pPr algn="just"/>
            <a:r>
              <a:rPr lang="en-US" sz="1600" dirty="0" smtClean="0"/>
              <a:t>phase is very close to the average excitation phase. 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smtClean="0"/>
              <a:t>It means that there is energy transfer process in the system (et shows how much it is), but the energy does not go to one specific emitter.</a:t>
            </a:r>
          </a:p>
        </p:txBody>
      </p:sp>
      <p:cxnSp>
        <p:nvCxnSpPr>
          <p:cNvPr id="10" name="直接箭头连接符 15"/>
          <p:cNvCxnSpPr/>
          <p:nvPr/>
        </p:nvCxnSpPr>
        <p:spPr>
          <a:xfrm>
            <a:off x="6888394" y="4509683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7"/>
          <p:cNvCxnSpPr/>
          <p:nvPr/>
        </p:nvCxnSpPr>
        <p:spPr>
          <a:xfrm rot="-3600000">
            <a:off x="6910743" y="4509683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0"/>
          <p:cNvSpPr txBox="1"/>
          <p:nvPr/>
        </p:nvSpPr>
        <p:spPr>
          <a:xfrm>
            <a:off x="6610046" y="4049925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3" name="矩形 22"/>
          <p:cNvSpPr/>
          <p:nvPr/>
        </p:nvSpPr>
        <p:spPr>
          <a:xfrm>
            <a:off x="7269333" y="4552889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120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14" name="弧形 23"/>
          <p:cNvSpPr/>
          <p:nvPr/>
        </p:nvSpPr>
        <p:spPr>
          <a:xfrm flipH="1">
            <a:off x="7180364" y="4301142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直接箭头连接符 15"/>
          <p:cNvCxnSpPr/>
          <p:nvPr/>
        </p:nvCxnSpPr>
        <p:spPr>
          <a:xfrm>
            <a:off x="6971187" y="5880055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7"/>
          <p:cNvCxnSpPr/>
          <p:nvPr/>
        </p:nvCxnSpPr>
        <p:spPr>
          <a:xfrm rot="-3600000">
            <a:off x="6993536" y="5880055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20"/>
          <p:cNvSpPr txBox="1"/>
          <p:nvPr/>
        </p:nvSpPr>
        <p:spPr>
          <a:xfrm>
            <a:off x="6675991" y="5378163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7372094" y="5898057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120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19" name="弧形 18"/>
          <p:cNvSpPr/>
          <p:nvPr/>
        </p:nvSpPr>
        <p:spPr>
          <a:xfrm flipH="1">
            <a:off x="7239000" y="5638800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6194"/>
          <a:stretch/>
        </p:blipFill>
        <p:spPr>
          <a:xfrm>
            <a:off x="-1" y="5212800"/>
            <a:ext cx="6658891" cy="164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6861"/>
          <a:stretch/>
        </p:blipFill>
        <p:spPr>
          <a:xfrm>
            <a:off x="-1" y="3612600"/>
            <a:ext cx="6713777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7529"/>
          <a:stretch/>
        </p:blipFill>
        <p:spPr>
          <a:xfrm>
            <a:off x="-1" y="1828800"/>
            <a:ext cx="6770387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8195"/>
          <a:stretch/>
        </p:blipFill>
        <p:spPr>
          <a:xfrm>
            <a:off x="0" y="0"/>
            <a:ext cx="6828804" cy="1645200"/>
          </a:xfrm>
          <a:prstGeom prst="rect">
            <a:avLst/>
          </a:prstGeom>
        </p:spPr>
      </p:pic>
      <p:sp>
        <p:nvSpPr>
          <p:cNvPr id="9" name="Rectangle 19"/>
          <p:cNvSpPr/>
          <p:nvPr/>
        </p:nvSpPr>
        <p:spPr>
          <a:xfrm>
            <a:off x="6716697" y="154019"/>
            <a:ext cx="16081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3</a:t>
            </a:r>
            <a:r>
              <a:rPr lang="sv-SE" sz="1600" dirty="0" smtClean="0"/>
              <a:t>0°, 60°, 90</a:t>
            </a:r>
            <a:r>
              <a:rPr lang="sv-SE" sz="1600" dirty="0"/>
              <a:t>°</a:t>
            </a:r>
            <a:r>
              <a:rPr lang="sv-SE" sz="1600" dirty="0" smtClean="0"/>
              <a:t>]</a:t>
            </a:r>
            <a:endParaRPr 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6713776" y="600405"/>
            <a:ext cx="175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[0.8, 0.2, 0.0, 0.0],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0.4, 0.6, 0.0, 0.0],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0.0, 0.0, 0.5, 0.5],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0.0, 0.0, 0.2, 0.8]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53200" y="198120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is low</a:t>
            </a:r>
          </a:p>
          <a:p>
            <a:pPr algn="just"/>
            <a:r>
              <a:rPr lang="en-US" sz="1600" dirty="0" smtClean="0"/>
              <a:t>Phase of the funnel is close to the averaged excitation phase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0983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>
          <a:xfrm>
            <a:off x="3872129" y="319816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Section 2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3151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7543800" y="10784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5567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Multiple systems (ms) possessing their own emitter and </a:t>
            </a:r>
            <a:r>
              <a:rPr lang="sv-SE" dirty="0" smtClean="0">
                <a:ea typeface="Cambria Math"/>
              </a:rPr>
              <a:t>𝜀</a:t>
            </a:r>
          </a:p>
          <a:p>
            <a:r>
              <a:rPr lang="sv-SE" dirty="0" smtClean="0">
                <a:ea typeface="Cambria Math"/>
              </a:rPr>
              <a:t>-- Conjugated polymer (bulk material)</a:t>
            </a:r>
            <a:endParaRPr lang="en-US" dirty="0"/>
          </a:p>
        </p:txBody>
      </p:sp>
      <p:sp>
        <p:nvSpPr>
          <p:cNvPr id="31" name="Arc 30"/>
          <p:cNvSpPr/>
          <p:nvPr/>
        </p:nvSpPr>
        <p:spPr>
          <a:xfrm rot="5400000" flipH="1">
            <a:off x="8115300" y="1878568"/>
            <a:ext cx="533400" cy="304800"/>
          </a:xfrm>
          <a:prstGeom prst="arc">
            <a:avLst/>
          </a:prstGeom>
          <a:noFill/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257800" y="242371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P1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6629400" y="242371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P2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8001000" y="242371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P3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4953000" y="2675812"/>
            <a:ext cx="816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et_1 </a:t>
            </a:r>
            <a:r>
              <a:rPr lang="sv-SE" sz="1400" dirty="0"/>
              <a:t>= </a:t>
            </a:r>
            <a:r>
              <a:rPr lang="sv-SE" sz="1400" dirty="0" smtClean="0"/>
              <a:t>0 </a:t>
            </a:r>
            <a:endParaRPr lang="en-US" sz="1400" dirty="0"/>
          </a:p>
        </p:txBody>
      </p:sp>
      <p:sp>
        <p:nvSpPr>
          <p:cNvPr id="37" name="Rectangle 36"/>
          <p:cNvSpPr/>
          <p:nvPr/>
        </p:nvSpPr>
        <p:spPr>
          <a:xfrm>
            <a:off x="6400800" y="2675812"/>
            <a:ext cx="953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e</a:t>
            </a:r>
            <a:r>
              <a:rPr lang="sv-SE" sz="1400" dirty="0" smtClean="0"/>
              <a:t>t_2 </a:t>
            </a:r>
            <a:r>
              <a:rPr lang="sv-SE" sz="1400" dirty="0"/>
              <a:t>= </a:t>
            </a:r>
            <a:r>
              <a:rPr lang="sv-SE" sz="1400" dirty="0" smtClean="0"/>
              <a:t>0.2 </a:t>
            </a:r>
            <a:endParaRPr lang="en-US" sz="1400" dirty="0"/>
          </a:p>
        </p:txBody>
      </p:sp>
      <p:sp>
        <p:nvSpPr>
          <p:cNvPr id="38" name="Rectangle 37"/>
          <p:cNvSpPr/>
          <p:nvPr/>
        </p:nvSpPr>
        <p:spPr>
          <a:xfrm>
            <a:off x="7772400" y="2675812"/>
            <a:ext cx="816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e</a:t>
            </a:r>
            <a:r>
              <a:rPr lang="sv-SE" sz="1400" dirty="0" smtClean="0"/>
              <a:t>t_3 </a:t>
            </a:r>
            <a:r>
              <a:rPr lang="sv-SE" sz="1400" dirty="0"/>
              <a:t>= 1 </a:t>
            </a:r>
            <a:endParaRPr lang="en-US" sz="1400" dirty="0"/>
          </a:p>
        </p:txBody>
      </p:sp>
      <p:sp>
        <p:nvSpPr>
          <p:cNvPr id="39" name="Rectangle 38"/>
          <p:cNvSpPr/>
          <p:nvPr/>
        </p:nvSpPr>
        <p:spPr>
          <a:xfrm>
            <a:off x="4800600" y="1081456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172200" y="10784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直接箭头连接符 5"/>
          <p:cNvCxnSpPr/>
          <p:nvPr/>
        </p:nvCxnSpPr>
        <p:spPr>
          <a:xfrm>
            <a:off x="6672702" y="2145268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6"/>
          <p:cNvSpPr txBox="1"/>
          <p:nvPr/>
        </p:nvSpPr>
        <p:spPr>
          <a:xfrm>
            <a:off x="6708528" y="212469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4" name="直接箭头连接符 7"/>
          <p:cNvCxnSpPr/>
          <p:nvPr/>
        </p:nvCxnSpPr>
        <p:spPr>
          <a:xfrm rot="19440000">
            <a:off x="7585623" y="2022469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8"/>
          <p:cNvSpPr txBox="1"/>
          <p:nvPr/>
        </p:nvSpPr>
        <p:spPr>
          <a:xfrm>
            <a:off x="7503863" y="21452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6553200" y="1066800"/>
            <a:ext cx="630799" cy="630936"/>
            <a:chOff x="6248399" y="1904266"/>
            <a:chExt cx="929347" cy="932890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7924800" y="1066800"/>
            <a:ext cx="630799" cy="630936"/>
            <a:chOff x="6248399" y="1904266"/>
            <a:chExt cx="929347" cy="932890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5181600" y="1078468"/>
            <a:ext cx="630799" cy="630936"/>
            <a:chOff x="6248399" y="1904266"/>
            <a:chExt cx="929347" cy="932890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>
            <a:grpSpLocks noChangeAspect="1"/>
          </p:cNvGrpSpPr>
          <p:nvPr/>
        </p:nvGrpSpPr>
        <p:grpSpPr>
          <a:xfrm>
            <a:off x="5171552" y="1807015"/>
            <a:ext cx="630799" cy="630936"/>
            <a:chOff x="6248399" y="1904266"/>
            <a:chExt cx="929347" cy="932890"/>
          </a:xfrm>
        </p:grpSpPr>
        <p:cxnSp>
          <p:nvCxnSpPr>
            <p:cNvPr id="68" name="Straight Arrow Connector 67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直接箭头连接符 7"/>
          <p:cNvCxnSpPr/>
          <p:nvPr/>
        </p:nvCxnSpPr>
        <p:spPr>
          <a:xfrm rot="-4320000">
            <a:off x="8468640" y="2029242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8"/>
          <p:cNvSpPr txBox="1"/>
          <p:nvPr/>
        </p:nvSpPr>
        <p:spPr>
          <a:xfrm>
            <a:off x="8494463" y="215693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72°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458200" y="161186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0.2</a:t>
            </a:r>
            <a:endParaRPr lang="en-US" sz="1400" dirty="0"/>
          </a:p>
        </p:txBody>
      </p:sp>
      <p:sp>
        <p:nvSpPr>
          <p:cNvPr id="77" name="TextBox 76"/>
          <p:cNvSpPr txBox="1"/>
          <p:nvPr/>
        </p:nvSpPr>
        <p:spPr>
          <a:xfrm>
            <a:off x="7543800" y="161186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0.8</a:t>
            </a:r>
            <a:endParaRPr lang="en-US" sz="1400" dirty="0"/>
          </a:p>
        </p:txBody>
      </p:sp>
      <p:sp>
        <p:nvSpPr>
          <p:cNvPr id="78" name="Arc 77"/>
          <p:cNvSpPr/>
          <p:nvPr/>
        </p:nvSpPr>
        <p:spPr>
          <a:xfrm rot="16200000">
            <a:off x="7819292" y="1860985"/>
            <a:ext cx="533400" cy="304800"/>
          </a:xfrm>
          <a:prstGeom prst="arc">
            <a:avLst/>
          </a:prstGeom>
          <a:noFill/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6858000" y="1764268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934200" y="176426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0.2</a:t>
            </a:r>
            <a:endParaRPr lang="en-US" sz="1400" dirty="0"/>
          </a:p>
        </p:txBody>
      </p:sp>
      <p:sp>
        <p:nvSpPr>
          <p:cNvPr id="82" name="Rectangle 81"/>
          <p:cNvSpPr/>
          <p:nvPr/>
        </p:nvSpPr>
        <p:spPr>
          <a:xfrm>
            <a:off x="6096000" y="3048000"/>
            <a:ext cx="1675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Pms</a:t>
            </a:r>
            <a:r>
              <a:rPr lang="en-US" sz="1400" dirty="0" smtClean="0"/>
              <a:t> = P1 + P2 + P3</a:t>
            </a:r>
            <a:endParaRPr lang="en-US" sz="1400" dirty="0"/>
          </a:p>
        </p:txBody>
      </p:sp>
      <p:sp>
        <p:nvSpPr>
          <p:cNvPr id="85" name="TextBox 84"/>
          <p:cNvSpPr txBox="1"/>
          <p:nvPr/>
        </p:nvSpPr>
        <p:spPr>
          <a:xfrm>
            <a:off x="4978341" y="5257800"/>
            <a:ext cx="41304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SFA3 works well for all the above systems.</a:t>
            </a:r>
          </a:p>
          <a:p>
            <a:r>
              <a:rPr lang="sv-SE" sz="1400" dirty="0" smtClean="0"/>
              <a:t>The funnel is linealy combination of individual system.</a:t>
            </a:r>
          </a:p>
          <a:p>
            <a:r>
              <a:rPr lang="en-US" sz="1400" b="1" dirty="0" smtClean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b="1" dirty="0" smtClean="0"/>
              <a:t>_</a:t>
            </a:r>
            <a:r>
              <a:rPr lang="sv-SE" sz="1400" b="1" dirty="0"/>
              <a:t>ms = </a:t>
            </a:r>
            <a:r>
              <a:rPr lang="sv-SE" sz="1400" b="1" dirty="0" smtClean="0"/>
              <a:t>(</a:t>
            </a:r>
            <a:r>
              <a:rPr lang="en-US" sz="1400" b="1" dirty="0" smtClean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b="1" dirty="0" smtClean="0"/>
              <a:t>1 </a:t>
            </a:r>
            <a:r>
              <a:rPr lang="sv-SE" sz="1400" b="1" dirty="0"/>
              <a:t>+ </a:t>
            </a:r>
            <a:r>
              <a:rPr lang="en-US" sz="1400" b="1" dirty="0" smtClean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b="1" dirty="0" smtClean="0"/>
              <a:t>2 </a:t>
            </a:r>
            <a:r>
              <a:rPr lang="sv-SE" sz="1400" b="1" dirty="0"/>
              <a:t>+ </a:t>
            </a:r>
            <a:r>
              <a:rPr lang="en-US" sz="1400" b="1" dirty="0" smtClean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b="1" dirty="0" smtClean="0"/>
              <a:t>3</a:t>
            </a:r>
            <a:r>
              <a:rPr lang="sv-SE" sz="1400" b="1" dirty="0"/>
              <a:t>)/</a:t>
            </a:r>
            <a:r>
              <a:rPr lang="sv-SE" sz="1400" b="1" dirty="0" smtClean="0"/>
              <a:t>3. </a:t>
            </a:r>
            <a:endParaRPr lang="sv-SE" sz="1400" b="1" dirty="0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 t="4728" b="8254"/>
          <a:stretch/>
        </p:blipFill>
        <p:spPr bwMode="auto">
          <a:xfrm rot="16200000">
            <a:off x="778945" y="1082295"/>
            <a:ext cx="3292350" cy="448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9" name="Table 78"/>
          <p:cNvGraphicFramePr>
            <a:graphicFrameLocks noGrp="1"/>
          </p:cNvGraphicFramePr>
          <p:nvPr>
            <p:extLst/>
          </p:nvPr>
        </p:nvGraphicFramePr>
        <p:xfrm>
          <a:off x="5029200" y="3428855"/>
          <a:ext cx="3670301" cy="1327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4367"/>
                <a:gridCol w="581600"/>
                <a:gridCol w="584778"/>
                <a:gridCol w="584778"/>
                <a:gridCol w="584778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SFA3 fitting results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Pms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M_funnel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phase_funnel (degree)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mbria Math"/>
                        </a:rPr>
                        <a:t>𝜀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647761" y="6040532"/>
                <a:ext cx="4572000" cy="81746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400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sz="1400" dirty="0" smtClean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𝑓𝑢𝑛𝑛𝑒𝑙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𝑒𝑚𝑖𝑡𝑡𝑒𝑟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𝑒𝑚𝑖𝑡𝑡𝑒𝑟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𝑒𝑚𝑖𝑡𝑡𝑒𝑟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 dirty="0" smtClean="0"/>
                  <a:t> …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761" y="6040532"/>
                <a:ext cx="4572000" cy="8174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82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 rot="16200000">
            <a:off x="1387673" y="-889834"/>
            <a:ext cx="3859132" cy="5943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5" r="7911"/>
          <a:stretch/>
        </p:blipFill>
        <p:spPr>
          <a:xfrm rot="16200000">
            <a:off x="3452518" y="1241400"/>
            <a:ext cx="2256000" cy="84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40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72129" y="319816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Section 3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7700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657225"/>
            <a:ext cx="4162626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24" y="742950"/>
            <a:ext cx="4162626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3" y="4545012"/>
            <a:ext cx="9297648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97005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43800" y="10784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57800" y="242371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P1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629400" y="242371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P2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001000" y="242371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P3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953000" y="2675812"/>
            <a:ext cx="953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et_1 </a:t>
            </a:r>
            <a:r>
              <a:rPr lang="sv-SE" sz="1400" dirty="0"/>
              <a:t>= </a:t>
            </a:r>
            <a:r>
              <a:rPr lang="sv-SE" sz="1400" dirty="0" smtClean="0"/>
              <a:t>1.0 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6400800" y="2675812"/>
            <a:ext cx="953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e</a:t>
            </a:r>
            <a:r>
              <a:rPr lang="sv-SE" sz="1400" dirty="0" smtClean="0"/>
              <a:t>t_2 </a:t>
            </a:r>
            <a:r>
              <a:rPr lang="sv-SE" sz="1400" dirty="0"/>
              <a:t>= </a:t>
            </a:r>
            <a:r>
              <a:rPr lang="sv-SE" sz="1400" dirty="0" smtClean="0"/>
              <a:t>0.2 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772400" y="2675812"/>
            <a:ext cx="953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e</a:t>
            </a:r>
            <a:r>
              <a:rPr lang="sv-SE" sz="1400" dirty="0" smtClean="0"/>
              <a:t>t_3 </a:t>
            </a:r>
            <a:r>
              <a:rPr lang="sv-SE" sz="1400" dirty="0"/>
              <a:t>= </a:t>
            </a:r>
            <a:r>
              <a:rPr lang="sv-SE" sz="1400" dirty="0" smtClean="0"/>
              <a:t>0.6 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4800600" y="1081456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72200" y="10784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直接箭头连接符 7"/>
          <p:cNvCxnSpPr/>
          <p:nvPr/>
        </p:nvCxnSpPr>
        <p:spPr>
          <a:xfrm rot="19440000">
            <a:off x="6671223" y="2163202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8"/>
          <p:cNvSpPr txBox="1"/>
          <p:nvPr/>
        </p:nvSpPr>
        <p:spPr>
          <a:xfrm>
            <a:off x="6705600" y="21452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rot="20400000">
            <a:off x="7922834" y="1415475"/>
            <a:ext cx="620654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8000000">
            <a:off x="7913800" y="1419580"/>
            <a:ext cx="618431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5181600" y="1078468"/>
            <a:ext cx="630799" cy="630936"/>
            <a:chOff x="6248399" y="1904266"/>
            <a:chExt cx="929347" cy="93289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/>
          <p:cNvCxnSpPr/>
          <p:nvPr/>
        </p:nvCxnSpPr>
        <p:spPr>
          <a:xfrm>
            <a:off x="6858000" y="1752600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863864" y="1726224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0.2</a:t>
            </a:r>
            <a:endParaRPr lang="en-US" sz="1400" dirty="0"/>
          </a:p>
        </p:txBody>
      </p:sp>
      <p:sp>
        <p:nvSpPr>
          <p:cNvPr id="53" name="Rectangle 52"/>
          <p:cNvSpPr/>
          <p:nvPr/>
        </p:nvSpPr>
        <p:spPr>
          <a:xfrm>
            <a:off x="6096000" y="3048000"/>
            <a:ext cx="1675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Pms</a:t>
            </a:r>
            <a:r>
              <a:rPr lang="en-US" sz="1400" dirty="0" smtClean="0"/>
              <a:t> = P1 + P2 + P3</a:t>
            </a:r>
            <a:endParaRPr lang="en-US" sz="1400" dirty="0"/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6544408" y="1408801"/>
            <a:ext cx="627392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sm" len="sm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rot="19800000">
            <a:off x="6554664" y="1402710"/>
            <a:ext cx="627392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sm" len="sm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rot="18000000">
            <a:off x="6544407" y="1406874"/>
            <a:ext cx="627394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sm" len="sm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"/>
          <p:cNvCxnSpPr/>
          <p:nvPr/>
        </p:nvCxnSpPr>
        <p:spPr>
          <a:xfrm rot="19440000">
            <a:off x="5299624" y="2163202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8"/>
          <p:cNvSpPr txBox="1"/>
          <p:nvPr/>
        </p:nvSpPr>
        <p:spPr>
          <a:xfrm>
            <a:off x="5334001" y="21452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7" name="直接箭头连接符 7"/>
          <p:cNvCxnSpPr/>
          <p:nvPr/>
        </p:nvCxnSpPr>
        <p:spPr>
          <a:xfrm rot="19440000">
            <a:off x="8002886" y="2163202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8"/>
          <p:cNvSpPr txBox="1"/>
          <p:nvPr/>
        </p:nvSpPr>
        <p:spPr>
          <a:xfrm>
            <a:off x="8037263" y="21452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5480536" y="1778976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486400" y="175260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1.0</a:t>
            </a:r>
            <a:endParaRPr lang="en-US" sz="1400" dirty="0"/>
          </a:p>
        </p:txBody>
      </p:sp>
      <p:sp>
        <p:nvSpPr>
          <p:cNvPr id="81" name="Rectangle 80"/>
          <p:cNvSpPr/>
          <p:nvPr/>
        </p:nvSpPr>
        <p:spPr>
          <a:xfrm>
            <a:off x="4724400" y="228600"/>
            <a:ext cx="4419600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>
                <a:solidFill>
                  <a:schemeClr val="accent1"/>
                </a:solidFill>
              </a:rPr>
              <a:t>The numbers of the absorbers are the same for all systems.  The absorbers are oriented in P1 (0 – 180 degree), P2 (0 – 60 degree), P3 (20 – 40 degree).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8223736" y="1720360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229600" y="1693984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0.6</a:t>
            </a:r>
            <a:endParaRPr lang="en-US" sz="1400" dirty="0"/>
          </a:p>
        </p:txBody>
      </p:sp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689890"/>
              </p:ext>
            </p:extLst>
          </p:nvPr>
        </p:nvGraphicFramePr>
        <p:xfrm>
          <a:off x="5029200" y="3429000"/>
          <a:ext cx="3670301" cy="1550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4367"/>
                <a:gridCol w="581600"/>
                <a:gridCol w="584778"/>
                <a:gridCol w="584778"/>
                <a:gridCol w="584778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SFA3 fitting results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Pms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M_funnel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phase_funnel (degree)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36.00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35.99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35.99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35.1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mbria Math"/>
                        </a:rPr>
                        <a:t>𝜀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r>
                        <a:rPr lang="en-US" sz="1400" u="none" strike="noStrike" dirty="0" smtClean="0">
                          <a:effectLst/>
                        </a:rPr>
                        <a:t>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0.20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0.60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smtClean="0">
                          <a:effectLst/>
                        </a:rPr>
                        <a:t>0.84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residue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5" name="TextBox 84"/>
          <p:cNvSpPr txBox="1"/>
          <p:nvPr/>
        </p:nvSpPr>
        <p:spPr>
          <a:xfrm>
            <a:off x="4648200" y="5257800"/>
            <a:ext cx="449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400" dirty="0" smtClean="0"/>
              <a:t>The residue is slightly higher, but </a:t>
            </a:r>
            <a:r>
              <a:rPr lang="sv-SE" sz="1400" dirty="0"/>
              <a:t>SFA model still works well. </a:t>
            </a:r>
            <a:endParaRPr lang="sv-SE" sz="1400" dirty="0" smtClean="0"/>
          </a:p>
          <a:p>
            <a:pPr algn="just"/>
            <a:r>
              <a:rPr lang="en-US" sz="1400" b="1" u="sng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b="1" u="sng" dirty="0"/>
              <a:t>_</a:t>
            </a:r>
            <a:r>
              <a:rPr lang="sv-SE" sz="1400" b="1" u="sng" dirty="0" smtClean="0"/>
              <a:t>ms [0.84] </a:t>
            </a:r>
            <a:r>
              <a:rPr lang="zh-CN" altLang="en-US" sz="1400" b="1" u="sng" dirty="0"/>
              <a:t>＞</a:t>
            </a:r>
            <a:r>
              <a:rPr lang="sv-SE" sz="1400" b="1" u="sng" dirty="0" smtClean="0"/>
              <a:t> </a:t>
            </a:r>
            <a:r>
              <a:rPr lang="sv-SE" sz="1400" b="1" u="sng" dirty="0"/>
              <a:t>(</a:t>
            </a:r>
            <a:r>
              <a:rPr lang="en-US" sz="1400" b="1" u="sng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b="1" u="sng" dirty="0"/>
              <a:t>1 + </a:t>
            </a:r>
            <a:r>
              <a:rPr lang="en-US" sz="1400" b="1" u="sng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b="1" u="sng" dirty="0"/>
              <a:t>2 + </a:t>
            </a:r>
            <a:r>
              <a:rPr lang="en-US" sz="1400" b="1" u="sng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b="1" u="sng" dirty="0"/>
              <a:t>3)/</a:t>
            </a:r>
            <a:r>
              <a:rPr lang="sv-SE" sz="1400" b="1" u="sng" dirty="0" smtClean="0"/>
              <a:t>3</a:t>
            </a:r>
            <a:r>
              <a:rPr lang="sv-SE" sz="1400" b="1" u="sng" dirty="0"/>
              <a:t> [</a:t>
            </a:r>
            <a:r>
              <a:rPr lang="sv-SE" sz="1400" b="1" u="sng" dirty="0" smtClean="0"/>
              <a:t>0.6], Why???</a:t>
            </a:r>
          </a:p>
          <a:p>
            <a:pPr algn="just"/>
            <a:r>
              <a:rPr lang="sv-SE" sz="1400" dirty="0" smtClean="0"/>
              <a:t>The property of funnel is independent on the anisotropy of sample (dipole orientation).</a:t>
            </a:r>
            <a:endParaRPr lang="sv-SE" sz="1400" dirty="0"/>
          </a:p>
        </p:txBody>
      </p:sp>
      <p:sp>
        <p:nvSpPr>
          <p:cNvPr id="86" name="Rectangle 85"/>
          <p:cNvSpPr/>
          <p:nvPr/>
        </p:nvSpPr>
        <p:spPr>
          <a:xfrm>
            <a:off x="2895600" y="10784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609600" y="242371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P1</a:t>
            </a:r>
            <a:endParaRPr lang="en-US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1981200" y="242371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P2</a:t>
            </a:r>
            <a:endParaRPr lang="en-US" sz="1400" dirty="0"/>
          </a:p>
        </p:txBody>
      </p:sp>
      <p:sp>
        <p:nvSpPr>
          <p:cNvPr id="89" name="TextBox 88"/>
          <p:cNvSpPr txBox="1"/>
          <p:nvPr/>
        </p:nvSpPr>
        <p:spPr>
          <a:xfrm>
            <a:off x="3352800" y="242371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P3</a:t>
            </a:r>
            <a:endParaRPr lang="en-US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304800" y="2675812"/>
            <a:ext cx="953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et_1 </a:t>
            </a:r>
            <a:r>
              <a:rPr lang="sv-SE" sz="1400" dirty="0"/>
              <a:t>= </a:t>
            </a:r>
            <a:r>
              <a:rPr lang="sv-SE" sz="1400" dirty="0" smtClean="0"/>
              <a:t>1.0 </a:t>
            </a:r>
            <a:endParaRPr lang="en-US" sz="1400" dirty="0"/>
          </a:p>
        </p:txBody>
      </p:sp>
      <p:sp>
        <p:nvSpPr>
          <p:cNvPr id="91" name="Rectangle 90"/>
          <p:cNvSpPr/>
          <p:nvPr/>
        </p:nvSpPr>
        <p:spPr>
          <a:xfrm>
            <a:off x="1752600" y="2675812"/>
            <a:ext cx="953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e</a:t>
            </a:r>
            <a:r>
              <a:rPr lang="sv-SE" sz="1400" dirty="0" smtClean="0"/>
              <a:t>t_2 </a:t>
            </a:r>
            <a:r>
              <a:rPr lang="sv-SE" sz="1400" dirty="0"/>
              <a:t>= </a:t>
            </a:r>
            <a:r>
              <a:rPr lang="sv-SE" sz="1400" dirty="0" smtClean="0"/>
              <a:t>1.0 </a:t>
            </a:r>
            <a:endParaRPr lang="en-US" sz="1400" dirty="0"/>
          </a:p>
        </p:txBody>
      </p:sp>
      <p:sp>
        <p:nvSpPr>
          <p:cNvPr id="92" name="Rectangle 91"/>
          <p:cNvSpPr/>
          <p:nvPr/>
        </p:nvSpPr>
        <p:spPr>
          <a:xfrm>
            <a:off x="3124200" y="2675812"/>
            <a:ext cx="953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e</a:t>
            </a:r>
            <a:r>
              <a:rPr lang="sv-SE" sz="1400" dirty="0" smtClean="0"/>
              <a:t>t_3 </a:t>
            </a:r>
            <a:r>
              <a:rPr lang="sv-SE" sz="1400" dirty="0"/>
              <a:t>= </a:t>
            </a:r>
            <a:r>
              <a:rPr lang="sv-SE" sz="1400" dirty="0" smtClean="0"/>
              <a:t>1.0 </a:t>
            </a:r>
            <a:endParaRPr lang="en-US" sz="1400" dirty="0"/>
          </a:p>
        </p:txBody>
      </p:sp>
      <p:sp>
        <p:nvSpPr>
          <p:cNvPr id="93" name="Rectangle 92"/>
          <p:cNvSpPr/>
          <p:nvPr/>
        </p:nvSpPr>
        <p:spPr>
          <a:xfrm>
            <a:off x="152400" y="1081456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524000" y="10784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直接箭头连接符 7"/>
          <p:cNvCxnSpPr/>
          <p:nvPr/>
        </p:nvCxnSpPr>
        <p:spPr>
          <a:xfrm rot="19440000">
            <a:off x="2023023" y="2163202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8"/>
          <p:cNvSpPr txBox="1"/>
          <p:nvPr/>
        </p:nvSpPr>
        <p:spPr>
          <a:xfrm>
            <a:off x="2057400" y="21452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 rot="20400000">
            <a:off x="3274634" y="1415475"/>
            <a:ext cx="620654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rot="18000000">
            <a:off x="3265600" y="1419580"/>
            <a:ext cx="618431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>
            <a:grpSpLocks noChangeAspect="1"/>
          </p:cNvGrpSpPr>
          <p:nvPr/>
        </p:nvGrpSpPr>
        <p:grpSpPr>
          <a:xfrm>
            <a:off x="533400" y="1078468"/>
            <a:ext cx="630799" cy="630936"/>
            <a:chOff x="6248399" y="1904266"/>
            <a:chExt cx="929347" cy="932890"/>
          </a:xfrm>
        </p:grpSpPr>
        <p:cxnSp>
          <p:nvCxnSpPr>
            <p:cNvPr id="100" name="Straight Arrow Connector 99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6" name="Straight Arrow Connector 105"/>
          <p:cNvCxnSpPr/>
          <p:nvPr/>
        </p:nvCxnSpPr>
        <p:spPr>
          <a:xfrm>
            <a:off x="2209800" y="1752600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2215664" y="1726224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1.0</a:t>
            </a:r>
            <a:endParaRPr lang="en-US" sz="1400" dirty="0"/>
          </a:p>
        </p:txBody>
      </p:sp>
      <p:sp>
        <p:nvSpPr>
          <p:cNvPr id="108" name="Rectangle 107"/>
          <p:cNvSpPr/>
          <p:nvPr/>
        </p:nvSpPr>
        <p:spPr>
          <a:xfrm>
            <a:off x="1447800" y="3048000"/>
            <a:ext cx="1675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Pms</a:t>
            </a:r>
            <a:r>
              <a:rPr lang="en-US" sz="1400" dirty="0" smtClean="0"/>
              <a:t> = P1 + P2 + P3</a:t>
            </a:r>
            <a:endParaRPr lang="en-US" sz="1400" dirty="0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1896208" y="1408801"/>
            <a:ext cx="627392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sm" len="sm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rot="19800000">
            <a:off x="1906464" y="1402710"/>
            <a:ext cx="627392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sm" len="sm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rot="18000000">
            <a:off x="1896207" y="1406874"/>
            <a:ext cx="627394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sm" len="sm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7"/>
          <p:cNvCxnSpPr/>
          <p:nvPr/>
        </p:nvCxnSpPr>
        <p:spPr>
          <a:xfrm rot="19440000">
            <a:off x="651424" y="2163202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8"/>
          <p:cNvSpPr txBox="1"/>
          <p:nvPr/>
        </p:nvSpPr>
        <p:spPr>
          <a:xfrm>
            <a:off x="685801" y="21452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4" name="直接箭头连接符 7"/>
          <p:cNvCxnSpPr/>
          <p:nvPr/>
        </p:nvCxnSpPr>
        <p:spPr>
          <a:xfrm rot="19440000">
            <a:off x="3354686" y="2163202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8"/>
          <p:cNvSpPr txBox="1"/>
          <p:nvPr/>
        </p:nvSpPr>
        <p:spPr>
          <a:xfrm>
            <a:off x="3389063" y="21452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832336" y="1778976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838200" y="175260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1.0</a:t>
            </a:r>
            <a:endParaRPr lang="en-US" sz="1400" dirty="0"/>
          </a:p>
        </p:txBody>
      </p:sp>
      <p:sp>
        <p:nvSpPr>
          <p:cNvPr id="118" name="Rectangle 117"/>
          <p:cNvSpPr/>
          <p:nvPr/>
        </p:nvSpPr>
        <p:spPr>
          <a:xfrm>
            <a:off x="76200" y="228600"/>
            <a:ext cx="4419600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>
                <a:solidFill>
                  <a:schemeClr val="accent1"/>
                </a:solidFill>
              </a:rPr>
              <a:t>The numbers of the absorbers are the same for all systems.  The absorbers are oriented in P1 (0 – 180 degree), P2 (0 – 60 degree), P3 (20 – 40 degree).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3575536" y="1743808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581400" y="1717432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1.0</a:t>
            </a:r>
            <a:endParaRPr lang="en-US" sz="1400" dirty="0"/>
          </a:p>
        </p:txBody>
      </p:sp>
      <p:graphicFrame>
        <p:nvGraphicFramePr>
          <p:cNvPr id="121" name="Table 120"/>
          <p:cNvGraphicFramePr>
            <a:graphicFrameLocks noGrp="1"/>
          </p:cNvGraphicFramePr>
          <p:nvPr>
            <p:extLst/>
          </p:nvPr>
        </p:nvGraphicFramePr>
        <p:xfrm>
          <a:off x="381000" y="3429000"/>
          <a:ext cx="3670301" cy="1550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4367"/>
                <a:gridCol w="581600"/>
                <a:gridCol w="584778"/>
                <a:gridCol w="584778"/>
                <a:gridCol w="584778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SFA3 fitting results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Pms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M_funnel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phase_funnel (degree)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36.00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36.00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36.00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36.00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mbria Math"/>
                        </a:rPr>
                        <a:t>𝜀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r>
                        <a:rPr lang="en-US" sz="1400" u="none" strike="noStrike" dirty="0" smtClean="0">
                          <a:effectLst/>
                        </a:rPr>
                        <a:t>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1.00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residue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22" name="TextBox 121"/>
          <p:cNvSpPr txBox="1"/>
          <p:nvPr/>
        </p:nvSpPr>
        <p:spPr>
          <a:xfrm>
            <a:off x="0" y="5257562"/>
            <a:ext cx="4495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400" dirty="0" smtClean="0"/>
              <a:t>The residue is slightly higher, but </a:t>
            </a:r>
            <a:r>
              <a:rPr lang="sv-SE" sz="1400" dirty="0"/>
              <a:t>SFA model still </a:t>
            </a:r>
            <a:r>
              <a:rPr lang="sv-SE" sz="1400" dirty="0" smtClean="0"/>
              <a:t>can works.</a:t>
            </a:r>
          </a:p>
          <a:p>
            <a:pPr algn="just"/>
            <a:r>
              <a:rPr lang="en-US" sz="1400" dirty="0" smtClean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dirty="0"/>
              <a:t>1 </a:t>
            </a:r>
            <a:r>
              <a:rPr lang="sv-SE" sz="1400" dirty="0" smtClean="0"/>
              <a:t>= </a:t>
            </a:r>
            <a:r>
              <a:rPr lang="en-US" sz="1400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dirty="0"/>
              <a:t>2 </a:t>
            </a:r>
            <a:r>
              <a:rPr lang="sv-SE" sz="1400" dirty="0" smtClean="0"/>
              <a:t>= </a:t>
            </a:r>
            <a:r>
              <a:rPr lang="en-US" sz="1400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dirty="0" smtClean="0"/>
              <a:t>3 = 1 then </a:t>
            </a:r>
            <a:r>
              <a:rPr lang="en-US" sz="1400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dirty="0"/>
              <a:t>_ms </a:t>
            </a:r>
            <a:r>
              <a:rPr lang="sv-SE" sz="1400" dirty="0" smtClean="0"/>
              <a:t>= 1 as well.</a:t>
            </a:r>
            <a:endParaRPr lang="en-US" sz="1400" dirty="0" smtClean="0">
              <a:solidFill>
                <a:schemeClr val="dk1"/>
              </a:solidFill>
              <a:ea typeface="Cambria Math"/>
            </a:endParaRPr>
          </a:p>
          <a:p>
            <a:pPr algn="just"/>
            <a:r>
              <a:rPr lang="sv-SE" sz="1400" dirty="0" smtClean="0">
                <a:solidFill>
                  <a:schemeClr val="dk1"/>
                </a:solidFill>
                <a:ea typeface="Cambria Math"/>
              </a:rPr>
              <a:t>Chromophores have the same et to the same emitter.</a:t>
            </a:r>
            <a:endParaRPr lang="en-US" sz="1400" dirty="0" smtClean="0">
              <a:solidFill>
                <a:schemeClr val="dk1"/>
              </a:solidFill>
              <a:ea typeface="Cambria Math"/>
            </a:endParaRPr>
          </a:p>
          <a:p>
            <a:pPr algn="just"/>
            <a:r>
              <a:rPr lang="sv-SE" sz="1400" dirty="0" smtClean="0"/>
              <a:t>The property of funnel is independent on the anisotropy of sample (dipole orientation).</a:t>
            </a:r>
          </a:p>
          <a:p>
            <a:pPr algn="just"/>
            <a:r>
              <a:rPr lang="sv-SE" sz="1400" dirty="0" smtClean="0"/>
              <a:t>More test:</a:t>
            </a:r>
          </a:p>
          <a:p>
            <a:pPr algn="just"/>
            <a:r>
              <a:rPr lang="en-US" sz="1400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dirty="0"/>
              <a:t>1 = </a:t>
            </a:r>
            <a:r>
              <a:rPr lang="en-US" sz="1400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dirty="0"/>
              <a:t>2 = </a:t>
            </a:r>
            <a:r>
              <a:rPr lang="en-US" sz="1400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dirty="0"/>
              <a:t>3 = </a:t>
            </a:r>
            <a:r>
              <a:rPr lang="sv-SE" sz="1400" dirty="0" smtClean="0"/>
              <a:t>0.2 </a:t>
            </a:r>
            <a:r>
              <a:rPr lang="sv-SE" sz="1400" dirty="0"/>
              <a:t>then </a:t>
            </a:r>
            <a:r>
              <a:rPr lang="en-US" sz="1400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dirty="0"/>
              <a:t>_ms = </a:t>
            </a:r>
            <a:r>
              <a:rPr lang="sv-SE" sz="1400" dirty="0" smtClean="0"/>
              <a:t>0.2 </a:t>
            </a:r>
            <a:r>
              <a:rPr lang="sv-SE" sz="1400" dirty="0"/>
              <a:t>as well.</a:t>
            </a:r>
            <a:endParaRPr lang="en-US" sz="1400" dirty="0">
              <a:solidFill>
                <a:schemeClr val="dk1"/>
              </a:solidFill>
              <a:ea typeface="Cambria Math"/>
            </a:endParaRPr>
          </a:p>
          <a:p>
            <a:pPr algn="just"/>
            <a:endParaRPr lang="sv-SE" sz="1400" dirty="0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4563208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6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7"/>
          <a:stretch/>
        </p:blipFill>
        <p:spPr bwMode="auto">
          <a:xfrm>
            <a:off x="1" y="3269268"/>
            <a:ext cx="711257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0"/>
            <a:ext cx="356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0 to 180 degree, 1000 dipoles 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/>
          <a:stretch/>
        </p:blipFill>
        <p:spPr bwMode="auto">
          <a:xfrm>
            <a:off x="0" y="1374775"/>
            <a:ext cx="636443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8"/>
          <a:stretch/>
        </p:blipFill>
        <p:spPr bwMode="auto">
          <a:xfrm>
            <a:off x="1" y="5038725"/>
            <a:ext cx="69195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5" t="29653" r="13532" b="16458"/>
          <a:stretch/>
        </p:blipFill>
        <p:spPr bwMode="auto">
          <a:xfrm>
            <a:off x="6531439" y="188686"/>
            <a:ext cx="2450696" cy="246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" y="371475"/>
            <a:ext cx="275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 1 – 0 degree </a:t>
            </a:r>
            <a:r>
              <a:rPr lang="sv-SE" dirty="0"/>
              <a:t>[</a:t>
            </a:r>
            <a:r>
              <a:rPr lang="sv-SE" dirty="0" smtClean="0"/>
              <a:t>0</a:t>
            </a:r>
            <a:r>
              <a:rPr lang="sv-SE" dirty="0"/>
              <a:t>]</a:t>
            </a:r>
            <a:endParaRPr lang="en-US" dirty="0" smtClean="0"/>
          </a:p>
          <a:p>
            <a:r>
              <a:rPr lang="en-US" dirty="0" smtClean="0"/>
              <a:t>Emitter 2 – 36 degree [200]</a:t>
            </a:r>
          </a:p>
        </p:txBody>
      </p:sp>
      <p:sp>
        <p:nvSpPr>
          <p:cNvPr id="4" name="Left Brace 3"/>
          <p:cNvSpPr/>
          <p:nvPr/>
        </p:nvSpPr>
        <p:spPr>
          <a:xfrm>
            <a:off x="6115050" y="581025"/>
            <a:ext cx="266700" cy="18764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24500" y="10572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1445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 dipoles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371475"/>
            <a:ext cx="2521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 1 – 0 degree </a:t>
            </a:r>
            <a:r>
              <a:rPr lang="sv-SE" dirty="0"/>
              <a:t>[</a:t>
            </a:r>
            <a:r>
              <a:rPr lang="sv-SE" dirty="0" smtClean="0"/>
              <a:t>0</a:t>
            </a:r>
            <a:r>
              <a:rPr lang="sv-SE" dirty="0"/>
              <a:t>]</a:t>
            </a:r>
            <a:endParaRPr lang="en-US" dirty="0" smtClean="0"/>
          </a:p>
          <a:p>
            <a:r>
              <a:rPr lang="en-US" dirty="0" smtClean="0"/>
              <a:t>Emitter 2 – 36 degree [4]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4"/>
          <a:stretch/>
        </p:blipFill>
        <p:spPr bwMode="auto">
          <a:xfrm>
            <a:off x="50800" y="3273425"/>
            <a:ext cx="695421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0"/>
          <a:stretch/>
        </p:blipFill>
        <p:spPr bwMode="auto">
          <a:xfrm>
            <a:off x="0" y="1371600"/>
            <a:ext cx="633509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8"/>
          <a:stretch/>
        </p:blipFill>
        <p:spPr bwMode="auto">
          <a:xfrm>
            <a:off x="0" y="5029200"/>
            <a:ext cx="693516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5" t="5469" r="18437" b="34896"/>
          <a:stretch/>
        </p:blipFill>
        <p:spPr bwMode="auto">
          <a:xfrm>
            <a:off x="5627553" y="28575"/>
            <a:ext cx="3430797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6446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dipoles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371475"/>
            <a:ext cx="2468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 1 – 0 degree[0]</a:t>
            </a:r>
          </a:p>
          <a:p>
            <a:r>
              <a:rPr lang="en-US" dirty="0" smtClean="0"/>
              <a:t>Emitter 2 – 36 degree[1]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3"/>
          <a:stretch/>
        </p:blipFill>
        <p:spPr bwMode="auto">
          <a:xfrm>
            <a:off x="0" y="3276600"/>
            <a:ext cx="710660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2"/>
          <a:stretch/>
        </p:blipFill>
        <p:spPr bwMode="auto">
          <a:xfrm>
            <a:off x="0" y="5029200"/>
            <a:ext cx="691610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5"/>
          <a:stretch/>
        </p:blipFill>
        <p:spPr bwMode="auto">
          <a:xfrm>
            <a:off x="0" y="1365250"/>
            <a:ext cx="636365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3" t="28819" r="15834" b="50695"/>
          <a:stretch/>
        </p:blipFill>
        <p:spPr bwMode="auto">
          <a:xfrm>
            <a:off x="4903669" y="0"/>
            <a:ext cx="424033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7018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64" y="0"/>
            <a:ext cx="7031036" cy="676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dirty="0" smtClean="0"/>
              <a:t>How to split one et matrix into multiple systems.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36800" y="3416300"/>
            <a:ext cx="1549400" cy="146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2200" y="203200"/>
            <a:ext cx="1092200" cy="71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403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1699" y="9053"/>
                <a:ext cx="9144000" cy="5254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The model works better when there is energy exchange between two emitters.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The above effect is not obvious when the number of absorbers &gt;&gt; the number of emitters. As shown in the cartoon, the fitting results of these two systems is the same. The funnel is linear superposition of emitters.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600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sz="1600" dirty="0" smtClean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𝑓𝑢𝑛𝑛𝑒𝑙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𝑒𝑚𝑖𝑡𝑡𝑒𝑟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𝑒𝑚𝑖𝑡𝑡𝑒𝑟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𝑒𝑚𝑖𝑡𝑡𝑒𝑟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 smtClean="0"/>
                  <a:t> …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 smtClean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If we consider the small system as conjugated polymer chain or aggregates of </a:t>
                </a:r>
                <a:r>
                  <a:rPr lang="en-US" sz="1600" dirty="0" err="1" smtClean="0"/>
                  <a:t>nanocrystals</a:t>
                </a:r>
                <a:r>
                  <a:rPr lang="en-US" sz="1600" dirty="0" smtClean="0"/>
                  <a:t>, case 2 is more close to the reality. By trying different number of dipoles and different energy transfer matrix, I get the following conclusion. High </a:t>
                </a:r>
                <a:r>
                  <a:rPr lang="en-US" sz="1600" dirty="0" err="1" smtClean="0"/>
                  <a:t>M_funnel</a:t>
                </a:r>
                <a:r>
                  <a:rPr lang="en-US" sz="1600" dirty="0" smtClean="0"/>
                  <a:t> is a signal that the energy flow to one funnel, et shows how much energy flow to there. Low </a:t>
                </a:r>
                <a:r>
                  <a:rPr lang="en-US" sz="1600" dirty="0" err="1" smtClean="0"/>
                  <a:t>M_funnel</a:t>
                </a:r>
                <a:r>
                  <a:rPr lang="en-US" sz="1600" dirty="0" smtClean="0"/>
                  <a:t> is a sign that there are many independent systems, and energy transfer happens in each system. (See more details in SI section 1). </a:t>
                </a:r>
                <a:endParaRPr lang="en-US" sz="16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9" y="9053"/>
                <a:ext cx="9144000" cy="5254452"/>
              </a:xfrm>
              <a:prstGeom prst="rect">
                <a:avLst/>
              </a:prstGeom>
              <a:blipFill rotWithShape="0">
                <a:blip r:embed="rId2"/>
                <a:stretch>
                  <a:fillRect l="-267" t="-348" r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组合 45"/>
          <p:cNvGrpSpPr/>
          <p:nvPr/>
        </p:nvGrpSpPr>
        <p:grpSpPr>
          <a:xfrm>
            <a:off x="492518" y="2195459"/>
            <a:ext cx="7792771" cy="1444218"/>
            <a:chOff x="492518" y="1688470"/>
            <a:chExt cx="7792771" cy="1444218"/>
          </a:xfrm>
        </p:grpSpPr>
        <p:sp>
          <p:nvSpPr>
            <p:cNvPr id="6" name="Rectangle 50"/>
            <p:cNvSpPr/>
            <p:nvPr/>
          </p:nvSpPr>
          <p:spPr>
            <a:xfrm>
              <a:off x="492518" y="1693680"/>
              <a:ext cx="1371600" cy="1371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51"/>
            <p:cNvSpPr/>
            <p:nvPr/>
          </p:nvSpPr>
          <p:spPr>
            <a:xfrm>
              <a:off x="1070718" y="2824911"/>
              <a:ext cx="8197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emitter2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52"/>
            <p:cNvSpPr/>
            <p:nvPr/>
          </p:nvSpPr>
          <p:spPr>
            <a:xfrm>
              <a:off x="1044342" y="1693680"/>
              <a:ext cx="8197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emitter1</a:t>
              </a:r>
            </a:p>
          </p:txBody>
        </p:sp>
        <p:cxnSp>
          <p:nvCxnSpPr>
            <p:cNvPr id="9" name="直接箭头连接符 5"/>
            <p:cNvCxnSpPr/>
            <p:nvPr/>
          </p:nvCxnSpPr>
          <p:spPr>
            <a:xfrm>
              <a:off x="1272942" y="1998480"/>
              <a:ext cx="36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7"/>
            <p:cNvCxnSpPr/>
            <p:nvPr/>
          </p:nvCxnSpPr>
          <p:spPr>
            <a:xfrm rot="19440000">
              <a:off x="1264941" y="2778312"/>
              <a:ext cx="36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55"/>
            <p:cNvGrpSpPr>
              <a:grpSpLocks noChangeAspect="1"/>
            </p:cNvGrpSpPr>
            <p:nvPr/>
          </p:nvGrpSpPr>
          <p:grpSpPr>
            <a:xfrm>
              <a:off x="547519" y="2074680"/>
              <a:ext cx="630799" cy="630936"/>
              <a:chOff x="6248399" y="1904266"/>
              <a:chExt cx="929347" cy="932890"/>
            </a:xfrm>
          </p:grpSpPr>
          <p:cxnSp>
            <p:nvCxnSpPr>
              <p:cNvPr id="12" name="Straight Arrow Connector 56"/>
              <p:cNvCxnSpPr/>
              <p:nvPr/>
            </p:nvCxnSpPr>
            <p:spPr>
              <a:xfrm>
                <a:off x="6248399" y="2379956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57"/>
              <p:cNvCxnSpPr/>
              <p:nvPr/>
            </p:nvCxnSpPr>
            <p:spPr>
              <a:xfrm rot="5400000">
                <a:off x="6248399" y="2379956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58"/>
              <p:cNvCxnSpPr/>
              <p:nvPr/>
            </p:nvCxnSpPr>
            <p:spPr>
              <a:xfrm rot="3600000">
                <a:off x="6238787" y="2361466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59"/>
              <p:cNvCxnSpPr/>
              <p:nvPr/>
            </p:nvCxnSpPr>
            <p:spPr>
              <a:xfrm rot="1800000">
                <a:off x="6258011" y="2371812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60"/>
              <p:cNvCxnSpPr/>
              <p:nvPr/>
            </p:nvCxnSpPr>
            <p:spPr>
              <a:xfrm rot="-1800000">
                <a:off x="6263346" y="2371078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61"/>
              <p:cNvCxnSpPr/>
              <p:nvPr/>
            </p:nvCxnSpPr>
            <p:spPr>
              <a:xfrm rot="-3600000">
                <a:off x="6248399" y="2377147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Arc 43"/>
            <p:cNvSpPr/>
            <p:nvPr/>
          </p:nvSpPr>
          <p:spPr>
            <a:xfrm flipH="1">
              <a:off x="873518" y="1922280"/>
              <a:ext cx="533400" cy="304800"/>
            </a:xfrm>
            <a:prstGeom prst="arc">
              <a:avLst/>
            </a:prstGeom>
            <a:noFill/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44"/>
            <p:cNvSpPr txBox="1"/>
            <p:nvPr/>
          </p:nvSpPr>
          <p:spPr>
            <a:xfrm>
              <a:off x="644918" y="1693680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/>
                <a:t>0.4</a:t>
              </a:r>
              <a:endParaRPr lang="en-US" sz="1400" dirty="0"/>
            </a:p>
          </p:txBody>
        </p:sp>
        <p:sp>
          <p:nvSpPr>
            <p:cNvPr id="20" name="Arc 66"/>
            <p:cNvSpPr/>
            <p:nvPr/>
          </p:nvSpPr>
          <p:spPr>
            <a:xfrm flipH="1" flipV="1">
              <a:off x="873518" y="2531880"/>
              <a:ext cx="533400" cy="304800"/>
            </a:xfrm>
            <a:prstGeom prst="arc">
              <a:avLst/>
            </a:prstGeom>
            <a:noFill/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67"/>
            <p:cNvSpPr txBox="1"/>
            <p:nvPr/>
          </p:nvSpPr>
          <p:spPr>
            <a:xfrm>
              <a:off x="694742" y="2751688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/>
                <a:t>0.6</a:t>
              </a:r>
              <a:endParaRPr lang="en-US" sz="1400" dirty="0"/>
            </a:p>
          </p:txBody>
        </p:sp>
        <p:cxnSp>
          <p:nvCxnSpPr>
            <p:cNvPr id="22" name="Straight Arrow Connector 46"/>
            <p:cNvCxnSpPr/>
            <p:nvPr/>
          </p:nvCxnSpPr>
          <p:spPr>
            <a:xfrm flipV="1">
              <a:off x="1433294" y="2145016"/>
              <a:ext cx="0" cy="457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70"/>
            <p:cNvSpPr txBox="1"/>
            <p:nvPr/>
          </p:nvSpPr>
          <p:spPr>
            <a:xfrm>
              <a:off x="1079618" y="2227080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/>
                <a:t>0.4</a:t>
              </a:r>
              <a:endParaRPr lang="en-US" sz="1400" dirty="0"/>
            </a:p>
          </p:txBody>
        </p:sp>
        <p:cxnSp>
          <p:nvCxnSpPr>
            <p:cNvPr id="24" name="Straight Arrow Connector 72"/>
            <p:cNvCxnSpPr/>
            <p:nvPr/>
          </p:nvCxnSpPr>
          <p:spPr>
            <a:xfrm>
              <a:off x="1550526" y="2159672"/>
              <a:ext cx="0" cy="4572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73"/>
            <p:cNvSpPr txBox="1"/>
            <p:nvPr/>
          </p:nvSpPr>
          <p:spPr>
            <a:xfrm>
              <a:off x="1509494" y="2227080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/>
                <a:t>0.6</a:t>
              </a:r>
              <a:endParaRPr lang="en-US" sz="1400" dirty="0"/>
            </a:p>
          </p:txBody>
        </p:sp>
        <p:sp>
          <p:nvSpPr>
            <p:cNvPr id="26" name="Rectangle 49"/>
            <p:cNvSpPr/>
            <p:nvPr/>
          </p:nvSpPr>
          <p:spPr>
            <a:xfrm>
              <a:off x="4782387" y="1693680"/>
              <a:ext cx="1371600" cy="1371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0"/>
            <p:cNvSpPr/>
            <p:nvPr/>
          </p:nvSpPr>
          <p:spPr>
            <a:xfrm>
              <a:off x="5360587" y="2824911"/>
              <a:ext cx="8197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emitter2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8" name="Rectangle 51"/>
            <p:cNvSpPr/>
            <p:nvPr/>
          </p:nvSpPr>
          <p:spPr>
            <a:xfrm>
              <a:off x="5334211" y="1693680"/>
              <a:ext cx="8197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emitter1</a:t>
              </a:r>
            </a:p>
          </p:txBody>
        </p:sp>
        <p:cxnSp>
          <p:nvCxnSpPr>
            <p:cNvPr id="29" name="直接箭头连接符 5"/>
            <p:cNvCxnSpPr/>
            <p:nvPr/>
          </p:nvCxnSpPr>
          <p:spPr>
            <a:xfrm>
              <a:off x="5562811" y="1998480"/>
              <a:ext cx="36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7"/>
            <p:cNvCxnSpPr/>
            <p:nvPr/>
          </p:nvCxnSpPr>
          <p:spPr>
            <a:xfrm rot="19440000">
              <a:off x="5554810" y="2778312"/>
              <a:ext cx="36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54"/>
            <p:cNvGrpSpPr>
              <a:grpSpLocks noChangeAspect="1"/>
            </p:cNvGrpSpPr>
            <p:nvPr/>
          </p:nvGrpSpPr>
          <p:grpSpPr>
            <a:xfrm>
              <a:off x="4837388" y="2074680"/>
              <a:ext cx="630799" cy="630936"/>
              <a:chOff x="6248399" y="1904266"/>
              <a:chExt cx="929347" cy="932890"/>
            </a:xfrm>
          </p:grpSpPr>
          <p:cxnSp>
            <p:nvCxnSpPr>
              <p:cNvPr id="32" name="Straight Arrow Connector 55"/>
              <p:cNvCxnSpPr/>
              <p:nvPr/>
            </p:nvCxnSpPr>
            <p:spPr>
              <a:xfrm>
                <a:off x="6248399" y="2379956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56"/>
              <p:cNvCxnSpPr/>
              <p:nvPr/>
            </p:nvCxnSpPr>
            <p:spPr>
              <a:xfrm rot="5400000">
                <a:off x="6248399" y="2379956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57"/>
              <p:cNvCxnSpPr/>
              <p:nvPr/>
            </p:nvCxnSpPr>
            <p:spPr>
              <a:xfrm rot="3600000">
                <a:off x="6238787" y="2361466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58"/>
              <p:cNvCxnSpPr/>
              <p:nvPr/>
            </p:nvCxnSpPr>
            <p:spPr>
              <a:xfrm rot="1800000">
                <a:off x="6258011" y="2371812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59"/>
              <p:cNvCxnSpPr/>
              <p:nvPr/>
            </p:nvCxnSpPr>
            <p:spPr>
              <a:xfrm rot="-1800000">
                <a:off x="6263346" y="2371078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60"/>
              <p:cNvCxnSpPr/>
              <p:nvPr/>
            </p:nvCxnSpPr>
            <p:spPr>
              <a:xfrm rot="-3600000">
                <a:off x="6248399" y="2377147"/>
                <a:ext cx="91440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Arc 61"/>
            <p:cNvSpPr/>
            <p:nvPr/>
          </p:nvSpPr>
          <p:spPr>
            <a:xfrm flipH="1">
              <a:off x="5163387" y="1922280"/>
              <a:ext cx="533400" cy="304800"/>
            </a:xfrm>
            <a:prstGeom prst="arc">
              <a:avLst/>
            </a:prstGeom>
            <a:noFill/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62"/>
            <p:cNvSpPr txBox="1"/>
            <p:nvPr/>
          </p:nvSpPr>
          <p:spPr>
            <a:xfrm>
              <a:off x="4934787" y="1693680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/>
                <a:t>0.4</a:t>
              </a:r>
              <a:endParaRPr lang="en-US" sz="1400" dirty="0"/>
            </a:p>
          </p:txBody>
        </p:sp>
        <p:sp>
          <p:nvSpPr>
            <p:cNvPr id="40" name="Arc 63"/>
            <p:cNvSpPr/>
            <p:nvPr/>
          </p:nvSpPr>
          <p:spPr>
            <a:xfrm flipH="1" flipV="1">
              <a:off x="5163387" y="2531880"/>
              <a:ext cx="533400" cy="304800"/>
            </a:xfrm>
            <a:prstGeom prst="arc">
              <a:avLst/>
            </a:prstGeom>
            <a:noFill/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64"/>
            <p:cNvSpPr txBox="1"/>
            <p:nvPr/>
          </p:nvSpPr>
          <p:spPr>
            <a:xfrm>
              <a:off x="4984611" y="2751688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/>
                <a:t>0.6</a:t>
              </a:r>
              <a:endParaRPr lang="en-US" sz="1400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2007725" y="1688470"/>
              <a:ext cx="203382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400" dirty="0" smtClean="0"/>
                <a:t>Model works ideally.</a:t>
              </a:r>
            </a:p>
            <a:p>
              <a:pPr algn="just"/>
              <a:r>
                <a:rPr lang="en-US" sz="1400" dirty="0" smtClean="0"/>
                <a:t>M = 0.81</a:t>
              </a:r>
            </a:p>
            <a:p>
              <a:pPr algn="just"/>
              <a:r>
                <a:rPr lang="en-US" sz="1400" dirty="0" smtClean="0"/>
                <a:t>Phase = 22 degree</a:t>
              </a:r>
            </a:p>
            <a:p>
              <a:pPr algn="just"/>
              <a:r>
                <a:rPr lang="en-US" sz="1400" dirty="0" smtClean="0"/>
                <a:t>gr= 1.0</a:t>
              </a:r>
            </a:p>
            <a:p>
              <a:pPr algn="just"/>
              <a:r>
                <a:rPr lang="en-US" sz="1400" dirty="0" smtClean="0"/>
                <a:t>et = 1.0</a:t>
              </a:r>
            </a:p>
            <a:p>
              <a:pPr algn="just"/>
              <a:r>
                <a:rPr lang="en-US" sz="1400" dirty="0" smtClean="0"/>
                <a:t>residue = 0.000000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6251461" y="1703903"/>
              <a:ext cx="203382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400" dirty="0" smtClean="0"/>
                <a:t>Model works ideally.</a:t>
              </a:r>
            </a:p>
            <a:p>
              <a:pPr algn="just"/>
              <a:r>
                <a:rPr lang="en-US" sz="1400" dirty="0" smtClean="0"/>
                <a:t>M = 0.81</a:t>
              </a:r>
            </a:p>
            <a:p>
              <a:pPr algn="just"/>
              <a:r>
                <a:rPr lang="en-US" sz="1400" dirty="0" smtClean="0"/>
                <a:t>Phase = 22 degree</a:t>
              </a:r>
            </a:p>
            <a:p>
              <a:pPr algn="just"/>
              <a:r>
                <a:rPr lang="en-US" sz="1400" dirty="0" smtClean="0"/>
                <a:t>gr= 0.99</a:t>
              </a:r>
            </a:p>
            <a:p>
              <a:pPr algn="just"/>
              <a:r>
                <a:rPr lang="en-US" sz="1400" dirty="0" smtClean="0"/>
                <a:t>et = 0.99</a:t>
              </a:r>
            </a:p>
            <a:p>
              <a:pPr algn="just"/>
              <a:r>
                <a:rPr lang="en-US" sz="1400" dirty="0" smtClean="0"/>
                <a:t>residue = 0.000054</a:t>
              </a:r>
            </a:p>
          </p:txBody>
        </p:sp>
      </p:grpSp>
      <p:graphicFrame>
        <p:nvGraphicFramePr>
          <p:cNvPr id="45" name="表格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767284"/>
              </p:ext>
            </p:extLst>
          </p:nvPr>
        </p:nvGraphicFramePr>
        <p:xfrm>
          <a:off x="121468" y="5235923"/>
          <a:ext cx="8915400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483"/>
                <a:gridCol w="2390115"/>
                <a:gridCol w="1819746"/>
                <a:gridCol w="3650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M_funnel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phase_funnel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smtClean="0"/>
                        <a:t>High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smtClean="0"/>
                        <a:t>Different from the averaged excitation phase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smtClean="0"/>
                        <a:t>The amount of energy are transferred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smtClean="0"/>
                        <a:t>Energy flow</a:t>
                      </a:r>
                      <a:r>
                        <a:rPr lang="en-US" sz="1400" baseline="0" dirty="0" smtClean="0"/>
                        <a:t> to </a:t>
                      </a:r>
                      <a:r>
                        <a:rPr lang="en-US" sz="1400" dirty="0" smtClean="0"/>
                        <a:t>One or several specific emitters</a:t>
                      </a:r>
                      <a:r>
                        <a:rPr lang="en-US" sz="1400" baseline="0" dirty="0" smtClean="0"/>
                        <a:t> (funnel effect)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smtClean="0"/>
                        <a:t>Close to the averaged excitation phase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smtClean="0"/>
                        <a:t>The amount of energy</a:t>
                      </a:r>
                      <a:r>
                        <a:rPr lang="en-US" sz="1400" baseline="0" dirty="0" smtClean="0"/>
                        <a:t> are transferred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smtClean="0"/>
                        <a:t>There is some independent systems. And</a:t>
                      </a:r>
                      <a:r>
                        <a:rPr lang="en-US" sz="1400" baseline="0" dirty="0" smtClean="0"/>
                        <a:t> the energy transfer within each system.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26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2396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[0, 60, 70, 90], no </a:t>
            </a:r>
            <a:r>
              <a:rPr lang="en-US" sz="1400" dirty="0" smtClean="0"/>
              <a:t>et</a:t>
            </a:r>
            <a:endParaRPr lang="en-US" sz="1400" dirty="0"/>
          </a:p>
          <a:p>
            <a:r>
              <a:rPr lang="sv-SE" sz="1400" dirty="0" smtClean="0"/>
              <a:t>Symmetric three dipole model</a:t>
            </a:r>
            <a:endParaRPr lang="en-US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460171"/>
            <a:ext cx="7766497" cy="18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60171"/>
            <a:ext cx="7886598" cy="18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260171"/>
            <a:ext cx="7766497" cy="18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482" y="0"/>
            <a:ext cx="243551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25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8"/>
          <a:stretch/>
        </p:blipFill>
        <p:spPr bwMode="auto">
          <a:xfrm>
            <a:off x="1081454" y="533400"/>
            <a:ext cx="719796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0"/>
          <a:stretch/>
        </p:blipFill>
        <p:spPr bwMode="auto">
          <a:xfrm>
            <a:off x="1081454" y="1752600"/>
            <a:ext cx="7533633" cy="82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9" y="1043357"/>
            <a:ext cx="8367883" cy="82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483217" y="1740023"/>
            <a:ext cx="28346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49" y="2963862"/>
            <a:ext cx="8479235" cy="1188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93433" y="2932981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>
                <a:solidFill>
                  <a:srgbClr val="FF0000"/>
                </a:solidFill>
              </a:rPr>
              <a:t>Mf_i</a:t>
            </a:r>
            <a:r>
              <a:rPr lang="sv-SE" dirty="0" smtClean="0">
                <a:solidFill>
                  <a:srgbClr val="FF0000"/>
                </a:solidFill>
              </a:rPr>
              <a:t> is always equal to 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38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64532"/>
            <a:ext cx="2593787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[0, 60, 70, 90], no </a:t>
            </a:r>
            <a:r>
              <a:rPr lang="en-US" sz="1400" dirty="0" smtClean="0"/>
              <a:t>et</a:t>
            </a:r>
          </a:p>
          <a:p>
            <a:r>
              <a:rPr lang="sv-SE" sz="1400" dirty="0" smtClean="0"/>
              <a:t>Unsymmetric </a:t>
            </a:r>
            <a:r>
              <a:rPr lang="sv-SE" sz="1400" dirty="0"/>
              <a:t>three dipole model</a:t>
            </a:r>
            <a:endParaRPr lang="en-US" sz="1400" dirty="0"/>
          </a:p>
          <a:p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8000"/>
            <a:ext cx="7886598" cy="18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8070"/>
            <a:ext cx="7886598" cy="180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8000"/>
            <a:ext cx="7886598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482" y="0"/>
            <a:ext cx="243551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827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7432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912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4632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0"/>
            <a:ext cx="3072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[0, </a:t>
            </a:r>
            <a:r>
              <a:rPr lang="en-US" sz="1400" dirty="0" smtClean="0"/>
              <a:t>20</a:t>
            </a:r>
            <a:r>
              <a:rPr lang="en-US" sz="1400" dirty="0"/>
              <a:t>, 8</a:t>
            </a:r>
            <a:r>
              <a:rPr lang="en-US" sz="1400" dirty="0" smtClean="0"/>
              <a:t>0], no et, the fitting is not ideal.</a:t>
            </a:r>
          </a:p>
          <a:p>
            <a:r>
              <a:rPr lang="en-US" sz="1400" dirty="0" smtClean="0"/>
              <a:t>Symmetric three dipole model.</a:t>
            </a:r>
          </a:p>
          <a:p>
            <a:r>
              <a:rPr lang="en-US" sz="1400" dirty="0" err="1" smtClean="0"/>
              <a:t>Resi</a:t>
            </a:r>
            <a:r>
              <a:rPr lang="en-US" sz="1400" dirty="0" smtClean="0"/>
              <a:t> </a:t>
            </a:r>
            <a:r>
              <a:rPr lang="sv-SE" sz="1400" dirty="0" smtClean="0"/>
              <a:t>= 0.046527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208270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892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52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4632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698133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[0, </a:t>
            </a:r>
            <a:r>
              <a:rPr lang="en-US" sz="1400" dirty="0" smtClean="0"/>
              <a:t>20</a:t>
            </a:r>
            <a:r>
              <a:rPr lang="en-US" sz="1400" dirty="0"/>
              <a:t>, 8</a:t>
            </a:r>
            <a:r>
              <a:rPr lang="en-US" sz="1400" dirty="0" smtClean="0"/>
              <a:t>0], no et, the fitting is not ideal.</a:t>
            </a:r>
          </a:p>
          <a:p>
            <a:r>
              <a:rPr lang="en-US" sz="1400" dirty="0" err="1" smtClean="0"/>
              <a:t>Unsymmetric</a:t>
            </a:r>
            <a:r>
              <a:rPr lang="en-US" sz="1400" dirty="0" smtClean="0"/>
              <a:t> three dipole model. The residue is four times lower than the symmetric model. </a:t>
            </a:r>
          </a:p>
          <a:p>
            <a:r>
              <a:rPr lang="en-US" sz="1400" dirty="0" err="1"/>
              <a:t>Resi</a:t>
            </a:r>
            <a:r>
              <a:rPr lang="en-US" sz="1400" dirty="0"/>
              <a:t> </a:t>
            </a:r>
            <a:r>
              <a:rPr lang="sv-SE" sz="1400" dirty="0"/>
              <a:t>= </a:t>
            </a:r>
            <a:r>
              <a:rPr lang="sv-SE" sz="1400" dirty="0" smtClean="0"/>
              <a:t>0.01111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73711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2895600" y="1794426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609600" y="3139674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P1</a:t>
            </a:r>
            <a:endParaRPr lang="en-US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1981200" y="3139674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P2</a:t>
            </a:r>
            <a:endParaRPr lang="en-US" sz="1400" dirty="0"/>
          </a:p>
        </p:txBody>
      </p:sp>
      <p:sp>
        <p:nvSpPr>
          <p:cNvPr id="89" name="TextBox 88"/>
          <p:cNvSpPr txBox="1"/>
          <p:nvPr/>
        </p:nvSpPr>
        <p:spPr>
          <a:xfrm>
            <a:off x="3352800" y="3139674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P3</a:t>
            </a:r>
            <a:endParaRPr lang="en-US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304800" y="3391770"/>
            <a:ext cx="953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et_1 </a:t>
            </a:r>
            <a:r>
              <a:rPr lang="sv-SE" sz="1400" dirty="0"/>
              <a:t>= </a:t>
            </a:r>
            <a:r>
              <a:rPr lang="sv-SE" sz="1400" dirty="0" smtClean="0"/>
              <a:t>1.0 </a:t>
            </a:r>
            <a:endParaRPr lang="en-US" sz="1400" dirty="0"/>
          </a:p>
        </p:txBody>
      </p:sp>
      <p:sp>
        <p:nvSpPr>
          <p:cNvPr id="91" name="Rectangle 90"/>
          <p:cNvSpPr/>
          <p:nvPr/>
        </p:nvSpPr>
        <p:spPr>
          <a:xfrm>
            <a:off x="1752600" y="3391770"/>
            <a:ext cx="953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e</a:t>
            </a:r>
            <a:r>
              <a:rPr lang="sv-SE" sz="1400" dirty="0" smtClean="0"/>
              <a:t>t_2 </a:t>
            </a:r>
            <a:r>
              <a:rPr lang="sv-SE" sz="1400" dirty="0"/>
              <a:t>= </a:t>
            </a:r>
            <a:r>
              <a:rPr lang="sv-SE" sz="1400" dirty="0" smtClean="0"/>
              <a:t>1.0 </a:t>
            </a:r>
            <a:endParaRPr lang="en-US" sz="1400" dirty="0"/>
          </a:p>
        </p:txBody>
      </p:sp>
      <p:sp>
        <p:nvSpPr>
          <p:cNvPr id="92" name="Rectangle 91"/>
          <p:cNvSpPr/>
          <p:nvPr/>
        </p:nvSpPr>
        <p:spPr>
          <a:xfrm>
            <a:off x="3124200" y="3391770"/>
            <a:ext cx="953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e</a:t>
            </a:r>
            <a:r>
              <a:rPr lang="sv-SE" sz="1400" dirty="0" smtClean="0"/>
              <a:t>t_3 </a:t>
            </a:r>
            <a:r>
              <a:rPr lang="sv-SE" sz="1400" dirty="0"/>
              <a:t>= </a:t>
            </a:r>
            <a:r>
              <a:rPr lang="sv-SE" sz="1400" dirty="0" smtClean="0"/>
              <a:t>1.0 </a:t>
            </a:r>
            <a:endParaRPr lang="en-US" sz="1400" dirty="0"/>
          </a:p>
        </p:txBody>
      </p:sp>
      <p:sp>
        <p:nvSpPr>
          <p:cNvPr id="93" name="Rectangle 92"/>
          <p:cNvSpPr/>
          <p:nvPr/>
        </p:nvSpPr>
        <p:spPr>
          <a:xfrm>
            <a:off x="152400" y="1797414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524000" y="1794426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直接箭头连接符 7"/>
          <p:cNvCxnSpPr/>
          <p:nvPr/>
        </p:nvCxnSpPr>
        <p:spPr>
          <a:xfrm rot="19440000">
            <a:off x="2023023" y="287916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8"/>
          <p:cNvSpPr txBox="1"/>
          <p:nvPr/>
        </p:nvSpPr>
        <p:spPr>
          <a:xfrm>
            <a:off x="2057400" y="286122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 rot="20400000">
            <a:off x="3274634" y="2131433"/>
            <a:ext cx="620654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rot="18000000">
            <a:off x="3265600" y="2135538"/>
            <a:ext cx="618431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>
            <a:grpSpLocks noChangeAspect="1"/>
          </p:cNvGrpSpPr>
          <p:nvPr/>
        </p:nvGrpSpPr>
        <p:grpSpPr>
          <a:xfrm>
            <a:off x="533400" y="1794426"/>
            <a:ext cx="630799" cy="630936"/>
            <a:chOff x="6248399" y="1904266"/>
            <a:chExt cx="929347" cy="932890"/>
          </a:xfrm>
        </p:grpSpPr>
        <p:cxnSp>
          <p:nvCxnSpPr>
            <p:cNvPr id="100" name="Straight Arrow Connector 99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6" name="Straight Arrow Connector 105"/>
          <p:cNvCxnSpPr/>
          <p:nvPr/>
        </p:nvCxnSpPr>
        <p:spPr>
          <a:xfrm>
            <a:off x="2209800" y="2468558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2215664" y="2442182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1.0</a:t>
            </a:r>
            <a:endParaRPr lang="en-US" sz="1400" dirty="0"/>
          </a:p>
        </p:txBody>
      </p:sp>
      <p:sp>
        <p:nvSpPr>
          <p:cNvPr id="108" name="Rectangle 107"/>
          <p:cNvSpPr/>
          <p:nvPr/>
        </p:nvSpPr>
        <p:spPr>
          <a:xfrm>
            <a:off x="1447800" y="3763958"/>
            <a:ext cx="1675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Pms</a:t>
            </a:r>
            <a:r>
              <a:rPr lang="en-US" sz="1400" dirty="0" smtClean="0"/>
              <a:t> = P1 + P2 + P3</a:t>
            </a:r>
            <a:endParaRPr lang="en-US" sz="1400" dirty="0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1896208" y="2124759"/>
            <a:ext cx="627392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sm" len="sm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rot="19800000">
            <a:off x="1906464" y="2118668"/>
            <a:ext cx="627392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sm" len="sm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rot="18000000">
            <a:off x="1896207" y="2122832"/>
            <a:ext cx="627394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sm" len="sm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7"/>
          <p:cNvCxnSpPr/>
          <p:nvPr/>
        </p:nvCxnSpPr>
        <p:spPr>
          <a:xfrm rot="19440000">
            <a:off x="651424" y="287916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8"/>
          <p:cNvSpPr txBox="1"/>
          <p:nvPr/>
        </p:nvSpPr>
        <p:spPr>
          <a:xfrm>
            <a:off x="685801" y="286122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4" name="直接箭头连接符 7"/>
          <p:cNvCxnSpPr/>
          <p:nvPr/>
        </p:nvCxnSpPr>
        <p:spPr>
          <a:xfrm rot="19440000">
            <a:off x="3354686" y="287916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8"/>
          <p:cNvSpPr txBox="1"/>
          <p:nvPr/>
        </p:nvSpPr>
        <p:spPr>
          <a:xfrm>
            <a:off x="3389063" y="286122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832336" y="2494934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838200" y="246855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1.0</a:t>
            </a:r>
            <a:endParaRPr lang="en-US" sz="1400" dirty="0"/>
          </a:p>
        </p:txBody>
      </p:sp>
      <p:sp>
        <p:nvSpPr>
          <p:cNvPr id="118" name="Rectangle 117"/>
          <p:cNvSpPr/>
          <p:nvPr/>
        </p:nvSpPr>
        <p:spPr>
          <a:xfrm>
            <a:off x="76200" y="944558"/>
            <a:ext cx="4419600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>
                <a:solidFill>
                  <a:schemeClr val="accent1"/>
                </a:solidFill>
              </a:rPr>
              <a:t>The numbers of the absorbers are the same for all systems.  The absorbers are oriented in P1 (0 – 180 degree), P2 (0 – 60 degree), P3 (20 – 40 degree).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3575536" y="2459766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581400" y="243339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1.0</a:t>
            </a:r>
            <a:endParaRPr lang="en-US" sz="1400" dirty="0"/>
          </a:p>
        </p:txBody>
      </p:sp>
      <p:graphicFrame>
        <p:nvGraphicFramePr>
          <p:cNvPr id="121" name="Table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258830"/>
              </p:ext>
            </p:extLst>
          </p:nvPr>
        </p:nvGraphicFramePr>
        <p:xfrm>
          <a:off x="381000" y="4144958"/>
          <a:ext cx="3670301" cy="1550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4367"/>
                <a:gridCol w="581600"/>
                <a:gridCol w="584778"/>
                <a:gridCol w="584778"/>
                <a:gridCol w="584778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SFA3 fitting results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Pms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M_funnel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phase_funnel (degree)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36.00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36.00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36.00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36.00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mbria Math"/>
                        </a:rPr>
                        <a:t>𝜀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r>
                        <a:rPr lang="en-US" sz="1400" u="none" strike="noStrike" dirty="0" smtClean="0">
                          <a:effectLst/>
                        </a:rPr>
                        <a:t>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1.00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smtClean="0">
                          <a:effectLst/>
                        </a:rPr>
                        <a:t>0.99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residue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22" name="TextBox 121"/>
          <p:cNvSpPr txBox="1"/>
          <p:nvPr/>
        </p:nvSpPr>
        <p:spPr>
          <a:xfrm>
            <a:off x="4570566" y="866682"/>
            <a:ext cx="4495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400" dirty="0" smtClean="0"/>
              <a:t>The residue is slightly higher, but </a:t>
            </a:r>
            <a:r>
              <a:rPr lang="sv-SE" sz="1400" dirty="0"/>
              <a:t>SFA model still </a:t>
            </a:r>
            <a:r>
              <a:rPr lang="sv-SE" sz="1400" dirty="0" smtClean="0"/>
              <a:t>can works.</a:t>
            </a:r>
          </a:p>
          <a:p>
            <a:pPr algn="just"/>
            <a:endParaRPr lang="en-US" sz="1400" dirty="0" smtClean="0">
              <a:solidFill>
                <a:schemeClr val="dk1"/>
              </a:solidFill>
              <a:ea typeface="Cambria Math"/>
            </a:endParaRPr>
          </a:p>
          <a:p>
            <a:pPr algn="just"/>
            <a:r>
              <a:rPr lang="en-US" sz="1400" dirty="0" smtClean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dirty="0"/>
              <a:t>1 </a:t>
            </a:r>
            <a:r>
              <a:rPr lang="sv-SE" sz="1400" dirty="0" smtClean="0"/>
              <a:t>= </a:t>
            </a:r>
            <a:r>
              <a:rPr lang="en-US" sz="1400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dirty="0"/>
              <a:t>2 </a:t>
            </a:r>
            <a:r>
              <a:rPr lang="sv-SE" sz="1400" dirty="0" smtClean="0"/>
              <a:t>= </a:t>
            </a:r>
            <a:r>
              <a:rPr lang="en-US" sz="1400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dirty="0" smtClean="0"/>
              <a:t>3 = 1 then </a:t>
            </a:r>
            <a:r>
              <a:rPr lang="en-US" sz="1400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dirty="0"/>
              <a:t>_ms </a:t>
            </a:r>
            <a:r>
              <a:rPr lang="sv-SE" sz="1400" dirty="0" smtClean="0"/>
              <a:t>= 1 as well.</a:t>
            </a:r>
          </a:p>
          <a:p>
            <a:pPr algn="just"/>
            <a:r>
              <a:rPr lang="sv-SE" sz="1400" dirty="0" smtClean="0"/>
              <a:t>(More </a:t>
            </a:r>
            <a:r>
              <a:rPr lang="sv-SE" sz="1400" dirty="0"/>
              <a:t>test</a:t>
            </a:r>
            <a:r>
              <a:rPr lang="sv-SE" sz="1400" dirty="0" smtClean="0"/>
              <a:t>: </a:t>
            </a:r>
            <a:r>
              <a:rPr lang="en-US" sz="1400" dirty="0" smtClean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dirty="0"/>
              <a:t>1 = </a:t>
            </a:r>
            <a:r>
              <a:rPr lang="en-US" sz="1400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dirty="0"/>
              <a:t>2 = </a:t>
            </a:r>
            <a:r>
              <a:rPr lang="en-US" sz="1400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dirty="0"/>
              <a:t>3 = 0.2 then </a:t>
            </a:r>
            <a:r>
              <a:rPr lang="en-US" sz="1400" dirty="0">
                <a:solidFill>
                  <a:schemeClr val="dk1"/>
                </a:solidFill>
                <a:ea typeface="Cambria Math"/>
              </a:rPr>
              <a:t>𝜀</a:t>
            </a:r>
            <a:r>
              <a:rPr lang="sv-SE" sz="1400" dirty="0"/>
              <a:t>_ms = 0.2 as well</a:t>
            </a:r>
            <a:r>
              <a:rPr lang="sv-SE" sz="1400" dirty="0" smtClean="0"/>
              <a:t>.)</a:t>
            </a:r>
            <a:endParaRPr lang="en-US" sz="1400" dirty="0">
              <a:solidFill>
                <a:schemeClr val="dk1"/>
              </a:solidFill>
              <a:ea typeface="Cambria Math"/>
            </a:endParaRPr>
          </a:p>
          <a:p>
            <a:pPr algn="just"/>
            <a:endParaRPr lang="en-US" sz="1400" dirty="0" smtClean="0">
              <a:solidFill>
                <a:schemeClr val="dk1"/>
              </a:solidFill>
              <a:ea typeface="Cambria Math"/>
            </a:endParaRPr>
          </a:p>
          <a:p>
            <a:pPr algn="just"/>
            <a:r>
              <a:rPr lang="sv-SE" sz="1400" dirty="0" smtClean="0">
                <a:solidFill>
                  <a:schemeClr val="dk1"/>
                </a:solidFill>
                <a:ea typeface="Cambria Math"/>
              </a:rPr>
              <a:t>The sum of the sub-systems still correspont to he defination of SFA3 model. Chromophores have the same amout of et to the same emitter.</a:t>
            </a:r>
          </a:p>
          <a:p>
            <a:pPr algn="just"/>
            <a:endParaRPr lang="en-US" sz="1400" dirty="0" smtClean="0">
              <a:solidFill>
                <a:schemeClr val="dk1"/>
              </a:solidFill>
              <a:ea typeface="Cambria Math"/>
            </a:endParaRPr>
          </a:p>
          <a:p>
            <a:pPr algn="just"/>
            <a:r>
              <a:rPr lang="sv-SE" sz="1400" dirty="0" smtClean="0"/>
              <a:t>The property of funnel is independent on the anisotropy of sample (dipole orientation).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557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Multiple systems (ms) possessing their own </a:t>
            </a:r>
            <a:r>
              <a:rPr lang="sv-SE" dirty="0" smtClean="0"/>
              <a:t>absorption, but the same et and emitter.</a:t>
            </a:r>
            <a:endParaRPr lang="sv-SE" dirty="0">
              <a:ea typeface="Cambria Math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39" y="3631303"/>
            <a:ext cx="6508342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6814868" y="4235570"/>
            <a:ext cx="2139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547445" y="4313531"/>
            <a:ext cx="2596550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As long as </a:t>
            </a:r>
            <a:r>
              <a:rPr lang="en-US" sz="1400" dirty="0" smtClean="0">
                <a:solidFill>
                  <a:schemeClr val="accent1"/>
                </a:solidFill>
              </a:rPr>
              <a:t>the absorption can </a:t>
            </a:r>
            <a:r>
              <a:rPr lang="en-US" sz="1400" dirty="0">
                <a:solidFill>
                  <a:schemeClr val="accent1"/>
                </a:solidFill>
              </a:rPr>
              <a:t>be fit by three dipole model, SFA3 should still work.</a:t>
            </a:r>
          </a:p>
        </p:txBody>
      </p:sp>
    </p:spTree>
    <p:extLst>
      <p:ext uri="{BB962C8B-B14F-4D97-AF65-F5344CB8AC3E}">
        <p14:creationId xmlns:p14="http://schemas.microsoft.com/office/powerpoint/2010/main" val="426880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97679" y="1069842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1679" y="2415090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P1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083279" y="2415090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P2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454879" y="2415090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P3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06879" y="2667186"/>
            <a:ext cx="953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et_1 </a:t>
            </a:r>
            <a:r>
              <a:rPr lang="sv-SE" sz="1400" dirty="0"/>
              <a:t>= </a:t>
            </a:r>
            <a:r>
              <a:rPr lang="sv-SE" sz="1400" dirty="0" smtClean="0"/>
              <a:t>0.2 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1854679" y="2667186"/>
            <a:ext cx="953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e</a:t>
            </a:r>
            <a:r>
              <a:rPr lang="sv-SE" sz="1400" dirty="0" smtClean="0"/>
              <a:t>t_2 </a:t>
            </a:r>
            <a:r>
              <a:rPr lang="sv-SE" sz="1400" dirty="0"/>
              <a:t>= </a:t>
            </a:r>
            <a:r>
              <a:rPr lang="sv-SE" sz="1400" dirty="0" smtClean="0"/>
              <a:t>0.5 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3226279" y="2667186"/>
            <a:ext cx="953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e</a:t>
            </a:r>
            <a:r>
              <a:rPr lang="sv-SE" sz="1400" dirty="0" smtClean="0"/>
              <a:t>t_3 </a:t>
            </a:r>
            <a:r>
              <a:rPr lang="sv-SE" sz="1400" dirty="0"/>
              <a:t>= </a:t>
            </a:r>
            <a:r>
              <a:rPr lang="sv-SE" sz="1400" dirty="0" smtClean="0"/>
              <a:t>0.6 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54479" y="107283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26079" y="1069842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直接箭头连接符 7"/>
          <p:cNvCxnSpPr/>
          <p:nvPr/>
        </p:nvCxnSpPr>
        <p:spPr>
          <a:xfrm rot="19440000">
            <a:off x="2125102" y="2154576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8"/>
          <p:cNvSpPr txBox="1"/>
          <p:nvPr/>
        </p:nvSpPr>
        <p:spPr>
          <a:xfrm>
            <a:off x="2159479" y="213664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20400000">
            <a:off x="3376713" y="1406849"/>
            <a:ext cx="620654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8000000">
            <a:off x="3367679" y="1410954"/>
            <a:ext cx="618431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635479" y="1069842"/>
            <a:ext cx="630799" cy="630936"/>
            <a:chOff x="6248399" y="1904266"/>
            <a:chExt cx="929347" cy="932890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/>
          <p:cNvCxnSpPr/>
          <p:nvPr/>
        </p:nvCxnSpPr>
        <p:spPr>
          <a:xfrm>
            <a:off x="2311879" y="1743974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317743" y="171759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0.5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1549879" y="3039374"/>
            <a:ext cx="1675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Pms</a:t>
            </a:r>
            <a:r>
              <a:rPr lang="en-US" sz="1400" dirty="0" smtClean="0"/>
              <a:t> = P1 + P2 + P3</a:t>
            </a:r>
            <a:endParaRPr lang="en-US" sz="14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998287" y="1400175"/>
            <a:ext cx="627392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sm" len="sm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9800000">
            <a:off x="2008543" y="1394084"/>
            <a:ext cx="627392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sm" len="sm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8000000">
            <a:off x="1998286" y="1398248"/>
            <a:ext cx="627394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sm" len="sm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7"/>
          <p:cNvCxnSpPr/>
          <p:nvPr/>
        </p:nvCxnSpPr>
        <p:spPr>
          <a:xfrm rot="19440000">
            <a:off x="753503" y="2154576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8"/>
          <p:cNvSpPr txBox="1"/>
          <p:nvPr/>
        </p:nvSpPr>
        <p:spPr>
          <a:xfrm>
            <a:off x="787880" y="213664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直接箭头连接符 7"/>
          <p:cNvCxnSpPr/>
          <p:nvPr/>
        </p:nvCxnSpPr>
        <p:spPr>
          <a:xfrm rot="19440000">
            <a:off x="3456765" y="2154576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8"/>
          <p:cNvSpPr txBox="1"/>
          <p:nvPr/>
        </p:nvSpPr>
        <p:spPr>
          <a:xfrm>
            <a:off x="3491142" y="213664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934415" y="1770350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0279" y="1743974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0.2</a:t>
            </a:r>
            <a:endParaRPr lang="en-US" sz="1400" dirty="0"/>
          </a:p>
        </p:txBody>
      </p:sp>
      <p:sp>
        <p:nvSpPr>
          <p:cNvPr id="36" name="Rectangle 35"/>
          <p:cNvSpPr/>
          <p:nvPr/>
        </p:nvSpPr>
        <p:spPr>
          <a:xfrm>
            <a:off x="178279" y="219974"/>
            <a:ext cx="4419600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>
                <a:solidFill>
                  <a:schemeClr val="accent1"/>
                </a:solidFill>
              </a:rPr>
              <a:t>The numbers of the absorbers are the same for all systems.  The absorbers are oriented in P1 (0 – 180 degree), P2 (0 – 60 degree), P3 (20 – 40 degree).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677615" y="1711734"/>
            <a:ext cx="0" cy="30480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683479" y="168535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0.6</a:t>
            </a:r>
            <a:endParaRPr lang="en-US" sz="1400" dirty="0"/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456501"/>
              </p:ext>
            </p:extLst>
          </p:nvPr>
        </p:nvGraphicFramePr>
        <p:xfrm>
          <a:off x="69011" y="3420374"/>
          <a:ext cx="5106838" cy="1764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5170"/>
                <a:gridCol w="750498"/>
                <a:gridCol w="655608"/>
                <a:gridCol w="681487"/>
                <a:gridCol w="767751"/>
                <a:gridCol w="1216324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SFA3 fitting results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Pms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Pms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(fix phase at 36)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M_funnel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phase_funnel (degree)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36.241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35.975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35.971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40.310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36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mbria Math"/>
                        </a:rPr>
                        <a:t>𝜀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residue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39420" y="1078301"/>
            <a:ext cx="41579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400" dirty="0" smtClean="0"/>
              <a:t>The model does not break, however, after sum up the three systems, </a:t>
            </a:r>
            <a:r>
              <a:rPr lang="en-US" sz="1400" dirty="0" smtClean="0"/>
              <a:t>the funnel property </a:t>
            </a:r>
            <a:r>
              <a:rPr lang="sv-SE" sz="1400" dirty="0" smtClean="0"/>
              <a:t>(phase and et) </a:t>
            </a:r>
            <a:r>
              <a:rPr lang="en-US" sz="1400" dirty="0" smtClean="0"/>
              <a:t>is changed with the absorption and et in each sub-system. This does not fit in the reality. </a:t>
            </a:r>
          </a:p>
          <a:p>
            <a:pPr algn="just"/>
            <a:endParaRPr lang="sv-SE" sz="1400" dirty="0" smtClean="0"/>
          </a:p>
          <a:p>
            <a:pPr algn="just"/>
            <a:r>
              <a:rPr lang="sv-SE" sz="1400" dirty="0" smtClean="0"/>
              <a:t>Why does the model fail to explain the reality?</a:t>
            </a:r>
            <a:endParaRPr lang="en-US" sz="1400" dirty="0" smtClean="0"/>
          </a:p>
          <a:p>
            <a:pPr algn="just"/>
            <a:r>
              <a:rPr lang="sv-SE" sz="1400" dirty="0" smtClean="0"/>
              <a:t>It is because that the sum of three systems </a:t>
            </a:r>
            <a:r>
              <a:rPr lang="sv-SE" sz="1400" b="1" dirty="0" smtClean="0"/>
              <a:t>does not correspond to the defination of SFA anymore</a:t>
            </a:r>
            <a:r>
              <a:rPr lang="sv-SE" sz="1400" dirty="0" smtClean="0"/>
              <a:t>. Chrmophores have different et to the emitter.</a:t>
            </a:r>
            <a:endParaRPr 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19" y="5425596"/>
            <a:ext cx="6508342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1924918" y="6438079"/>
            <a:ext cx="24259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/>
              <a:t>Mex_i is not always equal to 1</a:t>
            </a:r>
            <a:endParaRPr lang="en-US" sz="1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86" y="5944409"/>
            <a:ext cx="6508353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4349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3415</TotalTime>
  <Words>4261</Words>
  <Application>Microsoft Office PowerPoint</Application>
  <PresentationFormat>On-screen Show (4:3)</PresentationFormat>
  <Paragraphs>658</Paragraphs>
  <Slides>72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4" baseType="lpstr">
      <vt:lpstr>Office 主题</vt:lpstr>
      <vt:lpstr>工作表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sjz</dc:creator>
  <cp:lastModifiedBy>Juanzi</cp:lastModifiedBy>
  <cp:revision>226</cp:revision>
  <dcterms:created xsi:type="dcterms:W3CDTF">2020-09-27T17:48:28Z</dcterms:created>
  <dcterms:modified xsi:type="dcterms:W3CDTF">2020-12-08T21:29:06Z</dcterms:modified>
</cp:coreProperties>
</file>